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62"/>
  </p:notesMasterIdLst>
  <p:sldIdLst>
    <p:sldId id="696" r:id="rId5"/>
    <p:sldId id="2147474280" r:id="rId6"/>
    <p:sldId id="2076137489" r:id="rId7"/>
    <p:sldId id="2076137512" r:id="rId8"/>
    <p:sldId id="2147474241" r:id="rId9"/>
    <p:sldId id="2147474246" r:id="rId10"/>
    <p:sldId id="2147474247" r:id="rId11"/>
    <p:sldId id="2147474250" r:id="rId12"/>
    <p:sldId id="2147474251" r:id="rId13"/>
    <p:sldId id="2145707358" r:id="rId14"/>
    <p:sldId id="2147474269" r:id="rId15"/>
    <p:sldId id="2147474276" r:id="rId16"/>
    <p:sldId id="702" r:id="rId17"/>
    <p:sldId id="2147474243" r:id="rId18"/>
    <p:sldId id="2147474257" r:id="rId19"/>
    <p:sldId id="2147474299" r:id="rId20"/>
    <p:sldId id="2147474270" r:id="rId21"/>
    <p:sldId id="2147474296" r:id="rId22"/>
    <p:sldId id="2147474271" r:id="rId23"/>
    <p:sldId id="2147474272" r:id="rId24"/>
    <p:sldId id="2147474273" r:id="rId25"/>
    <p:sldId id="2147474293" r:id="rId26"/>
    <p:sldId id="2147474274" r:id="rId27"/>
    <p:sldId id="2147474277" r:id="rId28"/>
    <p:sldId id="2147474291" r:id="rId29"/>
    <p:sldId id="2147474300" r:id="rId30"/>
    <p:sldId id="2147474292" r:id="rId31"/>
    <p:sldId id="2147474289" r:id="rId32"/>
    <p:sldId id="2147474290" r:id="rId33"/>
    <p:sldId id="2147474286" r:id="rId34"/>
    <p:sldId id="2147474287" r:id="rId35"/>
    <p:sldId id="2147474294" r:id="rId36"/>
    <p:sldId id="2147474297" r:id="rId37"/>
    <p:sldId id="2147474295" r:id="rId38"/>
    <p:sldId id="2147474298" r:id="rId39"/>
    <p:sldId id="2147474255" r:id="rId40"/>
    <p:sldId id="2147474252" r:id="rId41"/>
    <p:sldId id="2147474254" r:id="rId42"/>
    <p:sldId id="2147474258" r:id="rId43"/>
    <p:sldId id="2147474260" r:id="rId44"/>
    <p:sldId id="2147474261" r:id="rId45"/>
    <p:sldId id="2147474262" r:id="rId46"/>
    <p:sldId id="2147474263" r:id="rId47"/>
    <p:sldId id="2147474282" r:id="rId48"/>
    <p:sldId id="2147474283" r:id="rId49"/>
    <p:sldId id="2147474284" r:id="rId50"/>
    <p:sldId id="2147474253" r:id="rId51"/>
    <p:sldId id="2147474259" r:id="rId52"/>
    <p:sldId id="2147474264" r:id="rId53"/>
    <p:sldId id="2147474265" r:id="rId54"/>
    <p:sldId id="2147474266" r:id="rId55"/>
    <p:sldId id="2147474267" r:id="rId56"/>
    <p:sldId id="2147474285" r:id="rId57"/>
    <p:sldId id="2147474233" r:id="rId58"/>
    <p:sldId id="318" r:id="rId59"/>
    <p:sldId id="2076137481" r:id="rId60"/>
    <p:sldId id="214747422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6BDCC-346D-9449-B376-806CE693C296}" v="1" dt="2025-08-20T00:00:4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4"/>
    <p:restoredTop sz="94786"/>
  </p:normalViewPr>
  <p:slideViewPr>
    <p:cSldViewPr snapToGrid="0">
      <p:cViewPr varScale="1">
        <p:scale>
          <a:sx n="115" d="100"/>
          <a:sy n="115"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F1A1F-C10B-4043-9CE3-9810C0B00874}" type="datetimeFigureOut">
              <a:rPr lang="en-AU" smtClean="0"/>
              <a:t>2/9/2025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F4008-6A08-4215-83C7-D5BE3B5B3E3D}" type="slidenum">
              <a:rPr lang="en-AU" smtClean="0"/>
              <a:t>‹#›</a:t>
            </a:fld>
            <a:endParaRPr lang="en-AU"/>
          </a:p>
        </p:txBody>
      </p:sp>
    </p:spTree>
    <p:extLst>
      <p:ext uri="{BB962C8B-B14F-4D97-AF65-F5344CB8AC3E}">
        <p14:creationId xmlns:p14="http://schemas.microsoft.com/office/powerpoint/2010/main" val="220673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101/2024.06.03.59721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Titled inspired by “attention is all you need” paper that described the transformer architecture, which is the key component in </a:t>
            </a:r>
            <a:r>
              <a:rPr lang="en-US" err="1"/>
              <a:t>Alphafold</a:t>
            </a:r>
            <a:r>
              <a:rPr lang="en-US"/>
              <a:t>, both 2 and 3</a:t>
            </a:r>
          </a:p>
        </p:txBody>
      </p:sp>
      <p:sp>
        <p:nvSpPr>
          <p:cNvPr id="4" name="Slide Number Placeholder 3"/>
          <p:cNvSpPr>
            <a:spLocks noGrp="1"/>
          </p:cNvSpPr>
          <p:nvPr>
            <p:ph type="sldNum" sz="quarter" idx="5"/>
          </p:nvPr>
        </p:nvSpPr>
        <p:spPr/>
        <p:txBody>
          <a:bodyPr/>
          <a:lstStyle/>
          <a:p>
            <a:fld id="{B74F4008-6A08-4215-83C7-D5BE3B5B3E3D}" type="slidenum">
              <a:rPr lang="en-AU" smtClean="0"/>
              <a:t>1</a:t>
            </a:fld>
            <a:endParaRPr lang="en-AU"/>
          </a:p>
        </p:txBody>
      </p:sp>
    </p:spTree>
    <p:extLst>
      <p:ext uri="{BB962C8B-B14F-4D97-AF65-F5344CB8AC3E}">
        <p14:creationId xmlns:p14="http://schemas.microsoft.com/office/powerpoint/2010/main" val="1891370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C14B6-537E-57D1-FE59-F2DE4DA25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5C5B7-4966-135E-9D65-F12D393D0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55411-894A-0C19-BEE6-CE1B88367A5F}"/>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6CECF7CA-D8C4-6D1C-0C1C-9B2E29093B72}"/>
              </a:ext>
            </a:extLst>
          </p:cNvPr>
          <p:cNvSpPr>
            <a:spLocks noGrp="1"/>
          </p:cNvSpPr>
          <p:nvPr>
            <p:ph type="sldNum" sz="quarter" idx="5"/>
          </p:nvPr>
        </p:nvSpPr>
        <p:spPr/>
        <p:txBody>
          <a:bodyPr/>
          <a:lstStyle/>
          <a:p>
            <a:fld id="{B74F4008-6A08-4215-83C7-D5BE3B5B3E3D}" type="slidenum">
              <a:rPr lang="en-AU" smtClean="0"/>
              <a:t>11</a:t>
            </a:fld>
            <a:endParaRPr lang="en-AU"/>
          </a:p>
        </p:txBody>
      </p:sp>
    </p:spTree>
    <p:extLst>
      <p:ext uri="{BB962C8B-B14F-4D97-AF65-F5344CB8AC3E}">
        <p14:creationId xmlns:p14="http://schemas.microsoft.com/office/powerpoint/2010/main" val="319763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Wu et al - </a:t>
            </a:r>
            <a:r>
              <a:rPr lang="en-AU" sz="1200" b="0" i="0" kern="1200">
                <a:solidFill>
                  <a:schemeClr val="tx1"/>
                </a:solidFill>
                <a:effectLst/>
                <a:latin typeface="+mn-lt"/>
                <a:ea typeface="+mn-ea"/>
                <a:cs typeface="+mn-cs"/>
              </a:rPr>
              <a:t>It is necessary to sample many seeds to obtain AlphaFold 3’s best predictions for immune system proteins </a:t>
            </a:r>
          </a:p>
          <a:p>
            <a:endParaRPr lang="en-AU" sz="1200" b="0" i="0"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A third preprint explored whether deep learning systems can learn the physics of protein-ligand interactions. They found “a significant divergence from expected physical behaviours”. In particular, AlphaFold 3 placed small molecules like ATP and heme into their natural binding sites, even if the protein residues that formed the binding site had been mutated to prevent any such interaction. The authors interpreted this to mean that AlphaFold 3 predicts the binding positions of small molecules “not based on molecular interactions”, but using patterns observed in regions distant from the binding site, or in the overall fold of the proteins (</a:t>
            </a:r>
            <a:r>
              <a:rPr lang="en-AU" sz="1200" b="0" i="0" u="none" strike="noStrike" kern="1200">
                <a:solidFill>
                  <a:schemeClr val="tx1"/>
                </a:solidFill>
                <a:effectLst/>
                <a:latin typeface="+mn-lt"/>
                <a:ea typeface="+mn-ea"/>
                <a:cs typeface="+mn-cs"/>
                <a:hlinkClick r:id="rId3"/>
              </a:rPr>
              <a:t>Masters et al., 2024</a:t>
            </a:r>
            <a:r>
              <a:rPr lang="en-AU"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2689297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81F1E-E2B2-4711-FA04-EF73C2782640}"/>
            </a:ext>
          </a:extLst>
        </p:cNvPr>
        <p:cNvGrpSpPr/>
        <p:nvPr/>
      </p:nvGrpSpPr>
      <p:grpSpPr>
        <a:xfrm>
          <a:off x="0" y="0"/>
          <a:ext cx="0" cy="0"/>
          <a:chOff x="0" y="0"/>
          <a:chExt cx="0" cy="0"/>
        </a:xfrm>
      </p:grpSpPr>
    </p:spTree>
    <p:extLst>
      <p:ext uri="{BB962C8B-B14F-4D97-AF65-F5344CB8AC3E}">
        <p14:creationId xmlns:p14="http://schemas.microsoft.com/office/powerpoint/2010/main" val="131570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F242-47A1-8301-C7AC-E083E9F2072D}"/>
            </a:ext>
          </a:extLst>
        </p:cNvPr>
        <p:cNvGrpSpPr/>
        <p:nvPr/>
      </p:nvGrpSpPr>
      <p:grpSpPr>
        <a:xfrm>
          <a:off x="0" y="0"/>
          <a:ext cx="0" cy="0"/>
          <a:chOff x="0" y="0"/>
          <a:chExt cx="0" cy="0"/>
        </a:xfrm>
      </p:grpSpPr>
    </p:spTree>
    <p:extLst>
      <p:ext uri="{BB962C8B-B14F-4D97-AF65-F5344CB8AC3E}">
        <p14:creationId xmlns:p14="http://schemas.microsoft.com/office/powerpoint/2010/main" val="1286097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6333-0B6F-648B-78AE-9B2B30D96D38}"/>
            </a:ext>
          </a:extLst>
        </p:cNvPr>
        <p:cNvGrpSpPr/>
        <p:nvPr/>
      </p:nvGrpSpPr>
      <p:grpSpPr>
        <a:xfrm>
          <a:off x="0" y="0"/>
          <a:ext cx="0" cy="0"/>
          <a:chOff x="0" y="0"/>
          <a:chExt cx="0" cy="0"/>
        </a:xfrm>
      </p:grpSpPr>
    </p:spTree>
    <p:extLst>
      <p:ext uri="{BB962C8B-B14F-4D97-AF65-F5344CB8AC3E}">
        <p14:creationId xmlns:p14="http://schemas.microsoft.com/office/powerpoint/2010/main" val="380740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66D1B-28AB-E628-C026-AA66634B2ABE}"/>
            </a:ext>
          </a:extLst>
        </p:cNvPr>
        <p:cNvGrpSpPr/>
        <p:nvPr/>
      </p:nvGrpSpPr>
      <p:grpSpPr>
        <a:xfrm>
          <a:off x="0" y="0"/>
          <a:ext cx="0" cy="0"/>
          <a:chOff x="0" y="0"/>
          <a:chExt cx="0" cy="0"/>
        </a:xfrm>
      </p:grpSpPr>
    </p:spTree>
    <p:extLst>
      <p:ext uri="{BB962C8B-B14F-4D97-AF65-F5344CB8AC3E}">
        <p14:creationId xmlns:p14="http://schemas.microsoft.com/office/powerpoint/2010/main" val="1170676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D740-C2C7-3834-855D-24C8FBF61C65}"/>
            </a:ext>
          </a:extLst>
        </p:cNvPr>
        <p:cNvGrpSpPr/>
        <p:nvPr/>
      </p:nvGrpSpPr>
      <p:grpSpPr>
        <a:xfrm>
          <a:off x="0" y="0"/>
          <a:ext cx="0" cy="0"/>
          <a:chOff x="0" y="0"/>
          <a:chExt cx="0" cy="0"/>
        </a:xfrm>
      </p:grpSpPr>
    </p:spTree>
    <p:extLst>
      <p:ext uri="{BB962C8B-B14F-4D97-AF65-F5344CB8AC3E}">
        <p14:creationId xmlns:p14="http://schemas.microsoft.com/office/powerpoint/2010/main" val="4177871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92717-FE1E-AAE0-CF55-3BABB45B0DFF}"/>
            </a:ext>
          </a:extLst>
        </p:cNvPr>
        <p:cNvGrpSpPr/>
        <p:nvPr/>
      </p:nvGrpSpPr>
      <p:grpSpPr>
        <a:xfrm>
          <a:off x="0" y="0"/>
          <a:ext cx="0" cy="0"/>
          <a:chOff x="0" y="0"/>
          <a:chExt cx="0" cy="0"/>
        </a:xfrm>
      </p:grpSpPr>
    </p:spTree>
    <p:extLst>
      <p:ext uri="{BB962C8B-B14F-4D97-AF65-F5344CB8AC3E}">
        <p14:creationId xmlns:p14="http://schemas.microsoft.com/office/powerpoint/2010/main" val="57875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3BF7E-A666-B9D3-2905-739A8125CC41}"/>
            </a:ext>
          </a:extLst>
        </p:cNvPr>
        <p:cNvGrpSpPr/>
        <p:nvPr/>
      </p:nvGrpSpPr>
      <p:grpSpPr>
        <a:xfrm>
          <a:off x="0" y="0"/>
          <a:ext cx="0" cy="0"/>
          <a:chOff x="0" y="0"/>
          <a:chExt cx="0" cy="0"/>
        </a:xfrm>
      </p:grpSpPr>
    </p:spTree>
    <p:extLst>
      <p:ext uri="{BB962C8B-B14F-4D97-AF65-F5344CB8AC3E}">
        <p14:creationId xmlns:p14="http://schemas.microsoft.com/office/powerpoint/2010/main" val="458441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4DBE-F699-7ED9-18EE-7590AC4E654B}"/>
            </a:ext>
          </a:extLst>
        </p:cNvPr>
        <p:cNvGrpSpPr/>
        <p:nvPr/>
      </p:nvGrpSpPr>
      <p:grpSpPr>
        <a:xfrm>
          <a:off x="0" y="0"/>
          <a:ext cx="0" cy="0"/>
          <a:chOff x="0" y="0"/>
          <a:chExt cx="0" cy="0"/>
        </a:xfrm>
      </p:grpSpPr>
    </p:spTree>
    <p:extLst>
      <p:ext uri="{BB962C8B-B14F-4D97-AF65-F5344CB8AC3E}">
        <p14:creationId xmlns:p14="http://schemas.microsoft.com/office/powerpoint/2010/main" val="343621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4F4008-6A08-4215-83C7-D5BE3B5B3E3D}" type="slidenum">
              <a:rPr lang="en-AU" smtClean="0"/>
              <a:t>2</a:t>
            </a:fld>
            <a:endParaRPr lang="en-AU"/>
          </a:p>
        </p:txBody>
      </p:sp>
    </p:spTree>
    <p:extLst>
      <p:ext uri="{BB962C8B-B14F-4D97-AF65-F5344CB8AC3E}">
        <p14:creationId xmlns:p14="http://schemas.microsoft.com/office/powerpoint/2010/main" val="36408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4F2-59E0-7B17-BB31-4ED6A82F6AFA}"/>
            </a:ext>
          </a:extLst>
        </p:cNvPr>
        <p:cNvGrpSpPr/>
        <p:nvPr/>
      </p:nvGrpSpPr>
      <p:grpSpPr>
        <a:xfrm>
          <a:off x="0" y="0"/>
          <a:ext cx="0" cy="0"/>
          <a:chOff x="0" y="0"/>
          <a:chExt cx="0" cy="0"/>
        </a:xfrm>
      </p:grpSpPr>
    </p:spTree>
    <p:extLst>
      <p:ext uri="{BB962C8B-B14F-4D97-AF65-F5344CB8AC3E}">
        <p14:creationId xmlns:p14="http://schemas.microsoft.com/office/powerpoint/2010/main" val="3776441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7368E-176B-EC54-E88D-9F60B19130FA}"/>
            </a:ext>
          </a:extLst>
        </p:cNvPr>
        <p:cNvGrpSpPr/>
        <p:nvPr/>
      </p:nvGrpSpPr>
      <p:grpSpPr>
        <a:xfrm>
          <a:off x="0" y="0"/>
          <a:ext cx="0" cy="0"/>
          <a:chOff x="0" y="0"/>
          <a:chExt cx="0" cy="0"/>
        </a:xfrm>
      </p:grpSpPr>
    </p:spTree>
    <p:extLst>
      <p:ext uri="{BB962C8B-B14F-4D97-AF65-F5344CB8AC3E}">
        <p14:creationId xmlns:p14="http://schemas.microsoft.com/office/powerpoint/2010/main" val="622077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374D0-B2D7-09CC-71FE-EBFDD979001F}"/>
            </a:ext>
          </a:extLst>
        </p:cNvPr>
        <p:cNvGrpSpPr/>
        <p:nvPr/>
      </p:nvGrpSpPr>
      <p:grpSpPr>
        <a:xfrm>
          <a:off x="0" y="0"/>
          <a:ext cx="0" cy="0"/>
          <a:chOff x="0" y="0"/>
          <a:chExt cx="0" cy="0"/>
        </a:xfrm>
      </p:grpSpPr>
    </p:spTree>
    <p:extLst>
      <p:ext uri="{BB962C8B-B14F-4D97-AF65-F5344CB8AC3E}">
        <p14:creationId xmlns:p14="http://schemas.microsoft.com/office/powerpoint/2010/main" val="296865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E4EA-06AB-90E4-85D7-2295FD362FE1}"/>
            </a:ext>
          </a:extLst>
        </p:cNvPr>
        <p:cNvGrpSpPr/>
        <p:nvPr/>
      </p:nvGrpSpPr>
      <p:grpSpPr>
        <a:xfrm>
          <a:off x="0" y="0"/>
          <a:ext cx="0" cy="0"/>
          <a:chOff x="0" y="0"/>
          <a:chExt cx="0" cy="0"/>
        </a:xfrm>
      </p:grpSpPr>
    </p:spTree>
    <p:extLst>
      <p:ext uri="{BB962C8B-B14F-4D97-AF65-F5344CB8AC3E}">
        <p14:creationId xmlns:p14="http://schemas.microsoft.com/office/powerpoint/2010/main" val="250706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9FBE-D5CD-64A0-1631-71E652BB3C39}"/>
            </a:ext>
          </a:extLst>
        </p:cNvPr>
        <p:cNvGrpSpPr/>
        <p:nvPr/>
      </p:nvGrpSpPr>
      <p:grpSpPr>
        <a:xfrm>
          <a:off x="0" y="0"/>
          <a:ext cx="0" cy="0"/>
          <a:chOff x="0" y="0"/>
          <a:chExt cx="0" cy="0"/>
        </a:xfrm>
      </p:grpSpPr>
    </p:spTree>
    <p:extLst>
      <p:ext uri="{BB962C8B-B14F-4D97-AF65-F5344CB8AC3E}">
        <p14:creationId xmlns:p14="http://schemas.microsoft.com/office/powerpoint/2010/main" val="3566259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48F5-BA42-6969-71C9-B0F5E23F82B0}"/>
            </a:ext>
          </a:extLst>
        </p:cNvPr>
        <p:cNvGrpSpPr/>
        <p:nvPr/>
      </p:nvGrpSpPr>
      <p:grpSpPr>
        <a:xfrm>
          <a:off x="0" y="0"/>
          <a:ext cx="0" cy="0"/>
          <a:chOff x="0" y="0"/>
          <a:chExt cx="0" cy="0"/>
        </a:xfrm>
      </p:grpSpPr>
    </p:spTree>
    <p:extLst>
      <p:ext uri="{BB962C8B-B14F-4D97-AF65-F5344CB8AC3E}">
        <p14:creationId xmlns:p14="http://schemas.microsoft.com/office/powerpoint/2010/main" val="2978467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FC4F8-79C6-C30F-40E5-7775A3992C2D}"/>
            </a:ext>
          </a:extLst>
        </p:cNvPr>
        <p:cNvGrpSpPr/>
        <p:nvPr/>
      </p:nvGrpSpPr>
      <p:grpSpPr>
        <a:xfrm>
          <a:off x="0" y="0"/>
          <a:ext cx="0" cy="0"/>
          <a:chOff x="0" y="0"/>
          <a:chExt cx="0" cy="0"/>
        </a:xfrm>
      </p:grpSpPr>
    </p:spTree>
    <p:extLst>
      <p:ext uri="{BB962C8B-B14F-4D97-AF65-F5344CB8AC3E}">
        <p14:creationId xmlns:p14="http://schemas.microsoft.com/office/powerpoint/2010/main" val="4225119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03C15-43A7-BA55-58A8-D1DEE2F212D3}"/>
            </a:ext>
          </a:extLst>
        </p:cNvPr>
        <p:cNvGrpSpPr/>
        <p:nvPr/>
      </p:nvGrpSpPr>
      <p:grpSpPr>
        <a:xfrm>
          <a:off x="0" y="0"/>
          <a:ext cx="0" cy="0"/>
          <a:chOff x="0" y="0"/>
          <a:chExt cx="0" cy="0"/>
        </a:xfrm>
      </p:grpSpPr>
    </p:spTree>
    <p:extLst>
      <p:ext uri="{BB962C8B-B14F-4D97-AF65-F5344CB8AC3E}">
        <p14:creationId xmlns:p14="http://schemas.microsoft.com/office/powerpoint/2010/main" val="3536305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FDD53-4100-2845-9A1E-408490C0F26C}"/>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F3B49EC2-94D0-7766-8FB6-A2610300D0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905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0A99C-DDD3-10AA-4764-7CF12598E977}"/>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F3EDF508-BBF9-8AE5-9042-98C2E86D70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65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CF47AB-66DA-4241-A562-3CE0B4080A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8003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A496215-5E4C-414D-A8DB-C38AA7CF7C2A}" type="slidenum">
              <a:rPr lang="en-AU" smtClean="0"/>
              <a:pPr/>
              <a:t>55</a:t>
            </a:fld>
            <a:endParaRPr lang="en-AU"/>
          </a:p>
        </p:txBody>
      </p:sp>
    </p:spTree>
    <p:extLst>
      <p:ext uri="{BB962C8B-B14F-4D97-AF65-F5344CB8AC3E}">
        <p14:creationId xmlns:p14="http://schemas.microsoft.com/office/powerpoint/2010/main" val="97439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a:latin typeface="Times New Roman" panose="02020603050405020304" pitchFamily="18" charset="0"/>
                <a:cs typeface="Times New Roman" panose="02020603050405020304" pitchFamily="18" charset="0"/>
              </a:rPr>
              <a:t>Takes  input sequence, genetic sequence database to make MSA</a:t>
            </a:r>
          </a:p>
          <a:p>
            <a:r>
              <a:rPr lang="en-AU" sz="1200">
                <a:latin typeface="Times New Roman" panose="02020603050405020304" pitchFamily="18" charset="0"/>
                <a:cs typeface="Times New Roman" panose="02020603050405020304" pitchFamily="18" charset="0"/>
              </a:rPr>
              <a:t>Takes </a:t>
            </a:r>
            <a:r>
              <a:rPr lang="en-AU" sz="1200" err="1">
                <a:latin typeface="Times New Roman" panose="02020603050405020304" pitchFamily="18" charset="0"/>
                <a:cs typeface="Times New Roman" panose="02020603050405020304" pitchFamily="18" charset="0"/>
              </a:rPr>
              <a:t>pdb</a:t>
            </a:r>
            <a:r>
              <a:rPr lang="en-AU" sz="1200">
                <a:latin typeface="Times New Roman" panose="02020603050405020304" pitchFamily="18" charset="0"/>
                <a:cs typeface="Times New Roman" panose="02020603050405020304" pitchFamily="18" charset="0"/>
              </a:rPr>
              <a:t> sequences to find structures </a:t>
            </a:r>
          </a:p>
          <a:p>
            <a:r>
              <a:rPr lang="en-AU" sz="1200">
                <a:latin typeface="Times New Roman" panose="02020603050405020304" pitchFamily="18" charset="0"/>
                <a:cs typeface="Times New Roman" panose="02020603050405020304" pitchFamily="18" charset="0"/>
              </a:rPr>
              <a:t>High dimensional vectors for every MSA position, large structural object . No of seq, no of resides * 128</a:t>
            </a:r>
          </a:p>
          <a:p>
            <a:r>
              <a:rPr lang="en-AU" sz="1200">
                <a:latin typeface="Times New Roman" panose="02020603050405020304" pitchFamily="18" charset="0"/>
                <a:cs typeface="Times New Roman" panose="02020603050405020304" pitchFamily="18" charset="0"/>
              </a:rPr>
              <a:t>Takes meaningful representations from these MSA and structural module block. Uses residue to find how it come move about from one another. Keep them close in 3D space. </a:t>
            </a:r>
          </a:p>
          <a:p>
            <a:r>
              <a:rPr lang="en-AU" sz="1200">
                <a:latin typeface="Times New Roman" panose="02020603050405020304" pitchFamily="18" charset="0"/>
                <a:cs typeface="Times New Roman" panose="02020603050405020304" pitchFamily="18" charset="0"/>
              </a:rPr>
              <a:t>Merge it back into initial representations, recycle 3 times. </a:t>
            </a:r>
          </a:p>
          <a:p>
            <a:r>
              <a:rPr lang="en-AU" sz="1200">
                <a:latin typeface="Times New Roman" panose="02020603050405020304" pitchFamily="18" charset="0"/>
                <a:cs typeface="Times New Roman" panose="02020603050405020304" pitchFamily="18" charset="0"/>
              </a:rPr>
              <a:t>They train five different models; last three don’t use template information</a:t>
            </a:r>
          </a:p>
          <a:p>
            <a:r>
              <a:rPr lang="en-AU" sz="1200">
                <a:latin typeface="Times New Roman" panose="02020603050405020304" pitchFamily="18" charset="0"/>
                <a:cs typeface="Times New Roman" panose="02020603050405020304" pitchFamily="18" charset="0"/>
              </a:rPr>
              <a:t>All give diff versions of the 3D structure</a:t>
            </a:r>
          </a:p>
          <a:p>
            <a:r>
              <a:rPr lang="en-AU" sz="1200">
                <a:latin typeface="Times New Roman" panose="02020603050405020304" pitchFamily="18" charset="0"/>
                <a:cs typeface="Times New Roman" panose="02020603050405020304" pitchFamily="18" charset="0"/>
              </a:rPr>
              <a:t>Makes feature vectors out of raw data</a:t>
            </a:r>
          </a:p>
          <a:p>
            <a:endParaRPr lang="en-AU"/>
          </a:p>
        </p:txBody>
      </p:sp>
      <p:sp>
        <p:nvSpPr>
          <p:cNvPr id="4" name="Slide Number Placeholder 3"/>
          <p:cNvSpPr>
            <a:spLocks noGrp="1"/>
          </p:cNvSpPr>
          <p:nvPr>
            <p:ph type="sldNum" sz="quarter" idx="5"/>
          </p:nvPr>
        </p:nvSpPr>
        <p:spPr/>
        <p:txBody>
          <a:bodyPr/>
          <a:lstStyle/>
          <a:p>
            <a:fld id="{B74F4008-6A08-4215-83C7-D5BE3B5B3E3D}" type="slidenum">
              <a:rPr lang="en-AU" smtClean="0"/>
              <a:t>5</a:t>
            </a:fld>
            <a:endParaRPr lang="en-AU"/>
          </a:p>
        </p:txBody>
      </p:sp>
    </p:spTree>
    <p:extLst>
      <p:ext uri="{BB962C8B-B14F-4D97-AF65-F5344CB8AC3E}">
        <p14:creationId xmlns:p14="http://schemas.microsoft.com/office/powerpoint/2010/main" val="1464366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2F5B1-49BE-2ED9-2B04-5F466C160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36F2A-2E6D-E0E9-76FB-A048F751D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DF81E-23A9-81A6-5601-96E60E9DDC3B}"/>
              </a:ext>
            </a:extLst>
          </p:cNvPr>
          <p:cNvSpPr>
            <a:spLocks noGrp="1"/>
          </p:cNvSpPr>
          <p:nvPr>
            <p:ph type="body" idx="1"/>
          </p:nvPr>
        </p:nvSpPr>
        <p:spPr/>
        <p:txBody>
          <a:bodyPr/>
          <a:lstStyle/>
          <a:p>
            <a:pPr marL="171450" indent="-171450">
              <a:buFontTx/>
              <a:buChar char="-"/>
            </a:pPr>
            <a:r>
              <a:rPr lang="en-AU"/>
              <a:t>Overall structure reflects AlphaFold2’s structure, where it involves pairwise representation of complex followed by structure module. </a:t>
            </a:r>
          </a:p>
          <a:p>
            <a:pPr marL="171450" indent="-171450">
              <a:buFontTx/>
              <a:buChar char="-"/>
            </a:pPr>
            <a:r>
              <a:rPr lang="en-AU"/>
              <a:t>MSA processing is de-emphasised – uses less compute power, only using the pair representation. </a:t>
            </a:r>
            <a:r>
              <a:rPr lang="en-AU" sz="1200" b="0" i="0" kern="1200">
                <a:solidFill>
                  <a:schemeClr val="tx1"/>
                </a:solidFill>
                <a:effectLst/>
                <a:latin typeface="+mn-lt"/>
                <a:ea typeface="+mn-ea"/>
                <a:cs typeface="+mn-cs"/>
              </a:rPr>
              <a:t>Abramson, J., Adler, J., Dunger, J. </a:t>
            </a:r>
            <a:r>
              <a:rPr lang="en-AU" sz="1200" b="0" i="1" kern="1200">
                <a:solidFill>
                  <a:schemeClr val="tx1"/>
                </a:solidFill>
                <a:effectLst/>
                <a:latin typeface="+mn-lt"/>
                <a:ea typeface="+mn-ea"/>
                <a:cs typeface="+mn-cs"/>
              </a:rPr>
              <a:t>et al.</a:t>
            </a:r>
            <a:r>
              <a:rPr lang="en-AU" sz="1200" b="0" i="0" kern="1200">
                <a:solidFill>
                  <a:schemeClr val="tx1"/>
                </a:solidFill>
                <a:effectLst/>
                <a:latin typeface="+mn-lt"/>
                <a:ea typeface="+mn-ea"/>
                <a:cs typeface="+mn-cs"/>
              </a:rPr>
              <a:t> Accurate structure prediction of biomolecular interactions with AlphaFold 3. </a:t>
            </a:r>
            <a:r>
              <a:rPr lang="en-AU" sz="1200" b="0" i="1" kern="1200">
                <a:solidFill>
                  <a:schemeClr val="tx1"/>
                </a:solidFill>
                <a:effectLst/>
                <a:latin typeface="+mn-lt"/>
                <a:ea typeface="+mn-ea"/>
                <a:cs typeface="+mn-cs"/>
              </a:rPr>
              <a:t>Nature</a:t>
            </a:r>
            <a:r>
              <a:rPr lang="en-AU" sz="1200" b="0" i="0" kern="1200">
                <a:solidFill>
                  <a:schemeClr val="tx1"/>
                </a:solidFill>
                <a:effectLst/>
                <a:latin typeface="+mn-lt"/>
                <a:ea typeface="+mn-ea"/>
                <a:cs typeface="+mn-cs"/>
              </a:rPr>
              <a:t> </a:t>
            </a:r>
            <a:r>
              <a:rPr lang="en-AU" sz="1200" b="1" i="0" kern="1200">
                <a:solidFill>
                  <a:schemeClr val="tx1"/>
                </a:solidFill>
                <a:effectLst/>
                <a:latin typeface="+mn-lt"/>
                <a:ea typeface="+mn-ea"/>
                <a:cs typeface="+mn-cs"/>
              </a:rPr>
              <a:t>630</a:t>
            </a:r>
            <a:r>
              <a:rPr lang="en-AU" sz="1200" b="0" i="0" kern="1200">
                <a:solidFill>
                  <a:schemeClr val="tx1"/>
                </a:solidFill>
                <a:effectLst/>
                <a:latin typeface="+mn-lt"/>
                <a:ea typeface="+mn-ea"/>
                <a:cs typeface="+mn-cs"/>
              </a:rPr>
              <a:t>, 493–500 (2024). https://doi.org/10.1038/s41586-024-07487-w</a:t>
            </a:r>
          </a:p>
          <a:p>
            <a:pPr marL="171450" indent="-171450">
              <a:buFontTx/>
              <a:buChar char="-"/>
            </a:pPr>
            <a:r>
              <a:rPr lang="en-AU" sz="1200" b="0" i="0" kern="1200">
                <a:solidFill>
                  <a:schemeClr val="tx1"/>
                </a:solidFill>
                <a:effectLst/>
                <a:latin typeface="+mn-lt"/>
                <a:ea typeface="+mn-ea"/>
                <a:cs typeface="+mn-cs"/>
              </a:rPr>
              <a:t>Structure module replaced by diffusion module in AlphaFold3</a:t>
            </a:r>
          </a:p>
          <a:p>
            <a:pPr marL="171450" indent="-171450">
              <a:buFontTx/>
              <a:buChar char="-"/>
            </a:pPr>
            <a:r>
              <a:rPr lang="en-AU" sz="1200" b="0" i="0" kern="1200">
                <a:solidFill>
                  <a:schemeClr val="tx1"/>
                </a:solidFill>
                <a:effectLst/>
                <a:latin typeface="+mn-lt"/>
                <a:ea typeface="+mn-ea"/>
                <a:cs typeface="+mn-cs"/>
              </a:rPr>
              <a:t>Samples random noise, and iteratively denoises</a:t>
            </a:r>
          </a:p>
          <a:p>
            <a:pPr marL="171450" indent="-171450">
              <a:buFontTx/>
              <a:buChar char="-"/>
            </a:pPr>
            <a:r>
              <a:rPr lang="en-AU" sz="1200" b="0" i="0" kern="1200">
                <a:solidFill>
                  <a:schemeClr val="tx1"/>
                </a:solidFill>
                <a:effectLst/>
                <a:latin typeface="+mn-lt"/>
                <a:ea typeface="+mn-ea"/>
                <a:cs typeface="+mn-cs"/>
              </a:rPr>
              <a:t>Diffusion is a standard technique in machine learning. First, a high-information dataset is distorted by varying levels of random noise; subsequently, the neural network learns to restore it to the original data. The system uses a conditioning description for each example that should be restored. For example, when generating images, a typical conditioning might be a text description of the final image. During training, the network learns to generate plausible data to fit any given conditioning by incrementally stepping from pure noise to the final output.</a:t>
            </a:r>
            <a:endParaRPr lang="en-AU"/>
          </a:p>
          <a:p>
            <a:pPr marL="171450" indent="-171450">
              <a:buFontTx/>
              <a:buChar char="-"/>
            </a:pPr>
            <a:endParaRPr lang="en-AU"/>
          </a:p>
        </p:txBody>
      </p:sp>
      <p:sp>
        <p:nvSpPr>
          <p:cNvPr id="4" name="Slide Number Placeholder 3">
            <a:extLst>
              <a:ext uri="{FF2B5EF4-FFF2-40B4-BE49-F238E27FC236}">
                <a16:creationId xmlns:a16="http://schemas.microsoft.com/office/drawing/2014/main" id="{F0D5C93B-9B40-E560-D0EF-3E9D6B97CF01}"/>
              </a:ext>
            </a:extLst>
          </p:cNvPr>
          <p:cNvSpPr>
            <a:spLocks noGrp="1"/>
          </p:cNvSpPr>
          <p:nvPr>
            <p:ph type="sldNum" sz="quarter" idx="5"/>
          </p:nvPr>
        </p:nvSpPr>
        <p:spPr/>
        <p:txBody>
          <a:bodyPr/>
          <a:lstStyle/>
          <a:p>
            <a:fld id="{B74F4008-6A08-4215-83C7-D5BE3B5B3E3D}" type="slidenum">
              <a:rPr lang="en-AU" smtClean="0"/>
              <a:t>6</a:t>
            </a:fld>
            <a:endParaRPr lang="en-AU"/>
          </a:p>
        </p:txBody>
      </p:sp>
    </p:spTree>
    <p:extLst>
      <p:ext uri="{BB962C8B-B14F-4D97-AF65-F5344CB8AC3E}">
        <p14:creationId xmlns:p14="http://schemas.microsoft.com/office/powerpoint/2010/main" val="272610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27D70-12B7-70D0-8165-C8FBFEC68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583D6-308F-AFDD-FB1B-2E2B9991B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DD9C59-434A-DCC8-F82D-387464429994}"/>
              </a:ext>
            </a:extLst>
          </p:cNvPr>
          <p:cNvSpPr>
            <a:spLocks noGrp="1"/>
          </p:cNvSpPr>
          <p:nvPr>
            <p:ph type="body" idx="1"/>
          </p:nvPr>
        </p:nvSpPr>
        <p:spPr/>
        <p:txBody>
          <a:bodyPr/>
          <a:lstStyle/>
          <a:p>
            <a:r>
              <a:rPr lang="en-AU" sz="1200">
                <a:latin typeface="Times New Roman" panose="02020603050405020304" pitchFamily="18" charset="0"/>
                <a:cs typeface="Times New Roman" panose="02020603050405020304" pitchFamily="18" charset="0"/>
              </a:rPr>
              <a:t>Takes  input sequence, genetic sequence database to make MSA</a:t>
            </a:r>
          </a:p>
          <a:p>
            <a:r>
              <a:rPr lang="en-AU" sz="1200">
                <a:latin typeface="Times New Roman" panose="02020603050405020304" pitchFamily="18" charset="0"/>
                <a:cs typeface="Times New Roman" panose="02020603050405020304" pitchFamily="18" charset="0"/>
              </a:rPr>
              <a:t>Takes </a:t>
            </a:r>
            <a:r>
              <a:rPr lang="en-AU" sz="1200" err="1">
                <a:latin typeface="Times New Roman" panose="02020603050405020304" pitchFamily="18" charset="0"/>
                <a:cs typeface="Times New Roman" panose="02020603050405020304" pitchFamily="18" charset="0"/>
              </a:rPr>
              <a:t>pdb</a:t>
            </a:r>
            <a:r>
              <a:rPr lang="en-AU" sz="1200">
                <a:latin typeface="Times New Roman" panose="02020603050405020304" pitchFamily="18" charset="0"/>
                <a:cs typeface="Times New Roman" panose="02020603050405020304" pitchFamily="18" charset="0"/>
              </a:rPr>
              <a:t> sequences to find structures </a:t>
            </a:r>
          </a:p>
          <a:p>
            <a:r>
              <a:rPr lang="en-AU" sz="1200">
                <a:latin typeface="Times New Roman" panose="02020603050405020304" pitchFamily="18" charset="0"/>
                <a:cs typeface="Times New Roman" panose="02020603050405020304" pitchFamily="18" charset="0"/>
              </a:rPr>
              <a:t>High dimensional vectors for every MSA position, large structural object . No of seq, no of resides * 128</a:t>
            </a:r>
          </a:p>
          <a:p>
            <a:r>
              <a:rPr lang="en-AU" sz="1200">
                <a:latin typeface="Times New Roman" panose="02020603050405020304" pitchFamily="18" charset="0"/>
                <a:cs typeface="Times New Roman" panose="02020603050405020304" pitchFamily="18" charset="0"/>
              </a:rPr>
              <a:t>Takes meaningful representations from these MSA and structural module block. Uses residue to find how it come move about from one another. Keep them close in 3D space. </a:t>
            </a:r>
          </a:p>
          <a:p>
            <a:r>
              <a:rPr lang="en-AU" sz="1200">
                <a:latin typeface="Times New Roman" panose="02020603050405020304" pitchFamily="18" charset="0"/>
                <a:cs typeface="Times New Roman" panose="02020603050405020304" pitchFamily="18" charset="0"/>
              </a:rPr>
              <a:t>Merge it back into initial representations, recycle 3 times. </a:t>
            </a:r>
          </a:p>
          <a:p>
            <a:r>
              <a:rPr lang="en-AU" sz="1200">
                <a:latin typeface="Times New Roman" panose="02020603050405020304" pitchFamily="18" charset="0"/>
                <a:cs typeface="Times New Roman" panose="02020603050405020304" pitchFamily="18" charset="0"/>
              </a:rPr>
              <a:t>They train five different models; last three don’t use template information</a:t>
            </a:r>
          </a:p>
          <a:p>
            <a:r>
              <a:rPr lang="en-AU" sz="1200">
                <a:latin typeface="Times New Roman" panose="02020603050405020304" pitchFamily="18" charset="0"/>
                <a:cs typeface="Times New Roman" panose="02020603050405020304" pitchFamily="18" charset="0"/>
              </a:rPr>
              <a:t>All give diff versions of the 3D structure</a:t>
            </a:r>
          </a:p>
          <a:p>
            <a:r>
              <a:rPr lang="en-AU" sz="1200">
                <a:latin typeface="Times New Roman" panose="02020603050405020304" pitchFamily="18" charset="0"/>
                <a:cs typeface="Times New Roman" panose="02020603050405020304" pitchFamily="18" charset="0"/>
              </a:rPr>
              <a:t>Makes feature vectors out of raw data</a:t>
            </a:r>
          </a:p>
          <a:p>
            <a:endParaRPr lang="en-AU"/>
          </a:p>
        </p:txBody>
      </p:sp>
      <p:sp>
        <p:nvSpPr>
          <p:cNvPr id="4" name="Slide Number Placeholder 3">
            <a:extLst>
              <a:ext uri="{FF2B5EF4-FFF2-40B4-BE49-F238E27FC236}">
                <a16:creationId xmlns:a16="http://schemas.microsoft.com/office/drawing/2014/main" id="{B0534B1C-27C6-20F2-AE74-DBAE31CCFE54}"/>
              </a:ext>
            </a:extLst>
          </p:cNvPr>
          <p:cNvSpPr>
            <a:spLocks noGrp="1"/>
          </p:cNvSpPr>
          <p:nvPr>
            <p:ph type="sldNum" sz="quarter" idx="5"/>
          </p:nvPr>
        </p:nvSpPr>
        <p:spPr/>
        <p:txBody>
          <a:bodyPr/>
          <a:lstStyle/>
          <a:p>
            <a:fld id="{B74F4008-6A08-4215-83C7-D5BE3B5B3E3D}" type="slidenum">
              <a:rPr lang="en-AU" smtClean="0"/>
              <a:t>7</a:t>
            </a:fld>
            <a:endParaRPr lang="en-AU"/>
          </a:p>
        </p:txBody>
      </p:sp>
    </p:spTree>
    <p:extLst>
      <p:ext uri="{BB962C8B-B14F-4D97-AF65-F5344CB8AC3E}">
        <p14:creationId xmlns:p14="http://schemas.microsoft.com/office/powerpoint/2010/main" val="426347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928B1-BBD1-283E-E0C9-6550FF527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981E9-92D7-B0FF-B385-BF393184EA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ABF61-67B0-4200-5047-099F0F109DF5}"/>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05AC7AA5-F4C4-9012-079F-01E1C2A0C351}"/>
              </a:ext>
            </a:extLst>
          </p:cNvPr>
          <p:cNvSpPr>
            <a:spLocks noGrp="1"/>
          </p:cNvSpPr>
          <p:nvPr>
            <p:ph type="sldNum" sz="quarter" idx="5"/>
          </p:nvPr>
        </p:nvSpPr>
        <p:spPr/>
        <p:txBody>
          <a:bodyPr/>
          <a:lstStyle/>
          <a:p>
            <a:fld id="{B74F4008-6A08-4215-83C7-D5BE3B5B3E3D}" type="slidenum">
              <a:rPr lang="en-AU" smtClean="0"/>
              <a:t>8</a:t>
            </a:fld>
            <a:endParaRPr lang="en-AU"/>
          </a:p>
        </p:txBody>
      </p:sp>
    </p:spTree>
    <p:extLst>
      <p:ext uri="{BB962C8B-B14F-4D97-AF65-F5344CB8AC3E}">
        <p14:creationId xmlns:p14="http://schemas.microsoft.com/office/powerpoint/2010/main" val="209649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1AF23-1437-085E-D0C1-D68099F0B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1A94-FD01-8B7E-AACA-6C3290F91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4D9B5-6733-FEF4-8677-55BA13C290A6}"/>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51263FF-4EA9-3DC0-3788-D4335FFACB08}"/>
              </a:ext>
            </a:extLst>
          </p:cNvPr>
          <p:cNvSpPr>
            <a:spLocks noGrp="1"/>
          </p:cNvSpPr>
          <p:nvPr>
            <p:ph type="sldNum" sz="quarter" idx="5"/>
          </p:nvPr>
        </p:nvSpPr>
        <p:spPr/>
        <p:txBody>
          <a:bodyPr/>
          <a:lstStyle/>
          <a:p>
            <a:fld id="{B74F4008-6A08-4215-83C7-D5BE3B5B3E3D}" type="slidenum">
              <a:rPr lang="en-AU" smtClean="0"/>
              <a:t>9</a:t>
            </a:fld>
            <a:endParaRPr lang="en-AU"/>
          </a:p>
        </p:txBody>
      </p:sp>
    </p:spTree>
    <p:extLst>
      <p:ext uri="{BB962C8B-B14F-4D97-AF65-F5344CB8AC3E}">
        <p14:creationId xmlns:p14="http://schemas.microsoft.com/office/powerpoint/2010/main" val="407726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16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C65F19-7521-427D-93E6-09919A6D58DA}" type="datetimeFigureOut">
              <a:rPr lang="en-AU" smtClean="0"/>
              <a:t>2/9/2025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3594985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C65F19-7521-427D-93E6-09919A6D58DA}" type="datetimeFigureOut">
              <a:rPr lang="en-AU" smtClean="0"/>
              <a:t>2/9/2025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191205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C65F19-7521-427D-93E6-09919A6D58DA}" type="datetimeFigureOut">
              <a:rPr lang="en-AU" smtClean="0"/>
              <a:t>2/9/2025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259026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335360" y="2372883"/>
            <a:ext cx="4800533" cy="2304256"/>
          </a:xfrm>
        </p:spPr>
        <p:txBody>
          <a:bodyPr anchor="b" anchorCtr="0">
            <a:normAutofit/>
          </a:bodyPr>
          <a:lstStyle>
            <a:lvl1pPr algn="l">
              <a:lnSpc>
                <a:spcPct val="90000"/>
              </a:lnSpc>
              <a:defRPr sz="48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335360" y="4869160"/>
            <a:ext cx="4800533" cy="768085"/>
          </a:xfrm>
        </p:spPr>
        <p:txBody>
          <a:bodyPr>
            <a:normAutofit/>
          </a:bodyPr>
          <a:lstStyle>
            <a:lvl1pPr marL="0" indent="0" algn="l">
              <a:buNone/>
              <a:defRPr sz="2667" b="0">
                <a:solidFill>
                  <a:schemeClr val="accent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1" name="Rectangle 10"/>
          <p:cNvSpPr/>
          <p:nvPr userDrawn="1"/>
        </p:nvSpPr>
        <p:spPr>
          <a:xfrm>
            <a:off x="335360" y="6466897"/>
            <a:ext cx="3180555" cy="185820"/>
          </a:xfrm>
          <a:prstGeom prst="rect">
            <a:avLst/>
          </a:prstGeom>
        </p:spPr>
        <p:txBody>
          <a:bodyPr wrap="square" lIns="0" tIns="0" rIns="0" bIns="0">
            <a:spAutoFit/>
          </a:bodyPr>
          <a:lstStyle/>
          <a:p>
            <a:pPr algn="l">
              <a:lnSpc>
                <a:spcPct val="90000"/>
              </a:lnSpc>
            </a:pPr>
            <a:r>
              <a:rPr lang="en-AU" sz="1333">
                <a:solidFill>
                  <a:schemeClr val="accent3"/>
                </a:solidFill>
              </a:rPr>
              <a:t>Australia’s National Science Agency</a:t>
            </a:r>
          </a:p>
        </p:txBody>
      </p:sp>
      <p:pic>
        <p:nvPicPr>
          <p:cNvPr id="7" name="Graphic 6">
            <a:extLst>
              <a:ext uri="{FF2B5EF4-FFF2-40B4-BE49-F238E27FC236}">
                <a16:creationId xmlns:a16="http://schemas.microsoft.com/office/drawing/2014/main" id="{F15381F4-2046-4B9B-A48F-9C32DDD4F9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5360" y="348856"/>
            <a:ext cx="3346477" cy="960000"/>
          </a:xfrm>
          <a:prstGeom prst="rect">
            <a:avLst/>
          </a:prstGeom>
        </p:spPr>
      </p:pic>
    </p:spTree>
    <p:extLst>
      <p:ext uri="{BB962C8B-B14F-4D97-AF65-F5344CB8AC3E}">
        <p14:creationId xmlns:p14="http://schemas.microsoft.com/office/powerpoint/2010/main" val="390652871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Medical science at scale | @allPowerde @Tbioinf</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202664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095999" y="0"/>
            <a:ext cx="6085284" cy="68580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335363" y="2067717"/>
            <a:ext cx="5376595" cy="4241603"/>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335360" y="1073945"/>
            <a:ext cx="5376597" cy="852487"/>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801828" y="6504333"/>
            <a:ext cx="4910131" cy="127347"/>
          </a:xfrm>
        </p:spPr>
        <p:txBody>
          <a:bodyPr/>
          <a:lstStyle/>
          <a:p>
            <a:r>
              <a:rPr lang="en-AU"/>
              <a:t>Medical science at scale | @allPowerde @Tbioinf</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1536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C65F19-7521-427D-93E6-09919A6D58DA}" type="datetimeFigureOut">
              <a:rPr lang="en-AU" smtClean="0"/>
              <a:t>2/9/2025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187303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C65F19-7521-427D-93E6-09919A6D58DA}" type="datetimeFigureOut">
              <a:rPr lang="en-AU" smtClean="0"/>
              <a:t>2/9/2025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220590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C65F19-7521-427D-93E6-09919A6D58DA}" type="datetimeFigureOut">
              <a:rPr lang="en-AU" smtClean="0"/>
              <a:t>2/9/2025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363049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C65F19-7521-427D-93E6-09919A6D58DA}" type="datetimeFigureOut">
              <a:rPr lang="en-AU" smtClean="0"/>
              <a:t>2/9/2025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284583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C65F19-7521-427D-93E6-09919A6D58DA}" type="datetimeFigureOut">
              <a:rPr lang="en-AU" smtClean="0"/>
              <a:t>2/9/2025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263230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C65F19-7521-427D-93E6-09919A6D58DA}" type="datetimeFigureOut">
              <a:rPr lang="en-AU" smtClean="0"/>
              <a:t>2/9/2025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172157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C65F19-7521-427D-93E6-09919A6D58DA}" type="datetimeFigureOut">
              <a:rPr lang="en-AU" smtClean="0"/>
              <a:t>2/9/2025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192181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C65F19-7521-427D-93E6-09919A6D58DA}" type="datetimeFigureOut">
              <a:rPr lang="en-AU" smtClean="0"/>
              <a:t>2/9/2025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8840FCF-B3AE-45A7-9DF1-75A5B699B762}" type="slidenum">
              <a:rPr lang="en-AU" smtClean="0"/>
              <a:t>‹#›</a:t>
            </a:fld>
            <a:endParaRPr lang="en-AU"/>
          </a:p>
        </p:txBody>
      </p:sp>
    </p:spTree>
    <p:extLst>
      <p:ext uri="{BB962C8B-B14F-4D97-AF65-F5344CB8AC3E}">
        <p14:creationId xmlns:p14="http://schemas.microsoft.com/office/powerpoint/2010/main" val="313787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65F19-7521-427D-93E6-09919A6D58DA}" type="datetimeFigureOut">
              <a:rPr lang="en-AU" smtClean="0"/>
              <a:t>2/9/2025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840FCF-B3AE-45A7-9DF1-75A5B699B762}" type="slidenum">
              <a:rPr lang="en-AU" smtClean="0"/>
              <a:t>‹#›</a:t>
            </a:fld>
            <a:endParaRPr lang="en-AU"/>
          </a:p>
        </p:txBody>
      </p:sp>
      <p:sp>
        <p:nvSpPr>
          <p:cNvPr id="7" name="TextBox 6">
            <a:extLst>
              <a:ext uri="{FF2B5EF4-FFF2-40B4-BE49-F238E27FC236}">
                <a16:creationId xmlns:a16="http://schemas.microsoft.com/office/drawing/2014/main" id="{D82F6C09-086D-14EB-F7D9-E3864609940E}"/>
              </a:ext>
            </a:extLst>
          </p:cNvPr>
          <p:cNvSpPr txBox="1"/>
          <p:nvPr userDrawn="1">
            <p:extLst>
              <p:ext uri="{1162E1C5-73C7-4A58-AE30-91384D911F3F}">
                <p184:classification xmlns:p184="http://schemas.microsoft.com/office/powerpoint/2018/4/main" val="hdr"/>
              </p:ext>
            </p:extLst>
          </p:nvPr>
        </p:nvSpPr>
        <p:spPr>
          <a:xfrm>
            <a:off x="5820537" y="63500"/>
            <a:ext cx="585788" cy="182880"/>
          </a:xfrm>
          <a:prstGeom prst="rect">
            <a:avLst/>
          </a:prstGeom>
        </p:spPr>
        <p:txBody>
          <a:bodyPr horzOverflow="overflow" lIns="0" tIns="0" rIns="0" bIns="0">
            <a:spAutoFit/>
          </a:bodyPr>
          <a:lstStyle/>
          <a:p>
            <a:pPr algn="l"/>
            <a:r>
              <a:rPr lang="en-AU" sz="1200">
                <a:solidFill>
                  <a:srgbClr val="FF0000">
                    <a:alpha val="50000"/>
                  </a:srgbClr>
                </a:solidFill>
                <a:latin typeface="Calibri" panose="020F0502020204030204" pitchFamily="34" charset="0"/>
                <a:ea typeface="Calibri" panose="020F0502020204030204" pitchFamily="34" charset="0"/>
                <a:cs typeface="Calibri" panose="020F0502020204030204" pitchFamily="34" charset="0"/>
              </a:rPr>
              <a:t>OFFICIAL</a:t>
            </a:r>
          </a:p>
        </p:txBody>
      </p:sp>
      <p:sp>
        <p:nvSpPr>
          <p:cNvPr id="8" name="TextBox 7">
            <a:extLst>
              <a:ext uri="{FF2B5EF4-FFF2-40B4-BE49-F238E27FC236}">
                <a16:creationId xmlns:a16="http://schemas.microsoft.com/office/drawing/2014/main" id="{E8BCE89C-87AB-32B8-06B4-4D58192884AF}"/>
              </a:ext>
            </a:extLst>
          </p:cNvPr>
          <p:cNvSpPr txBox="1"/>
          <p:nvPr userDrawn="1">
            <p:extLst>
              <p:ext uri="{1162E1C5-73C7-4A58-AE30-91384D911F3F}">
                <p184:classification xmlns:p184="http://schemas.microsoft.com/office/powerpoint/2018/4/main" val="ftr"/>
              </p:ext>
            </p:extLst>
          </p:nvPr>
        </p:nvSpPr>
        <p:spPr>
          <a:xfrm>
            <a:off x="5820537" y="6611620"/>
            <a:ext cx="585788" cy="182880"/>
          </a:xfrm>
          <a:prstGeom prst="rect">
            <a:avLst/>
          </a:prstGeom>
        </p:spPr>
        <p:txBody>
          <a:bodyPr horzOverflow="overflow" lIns="0" tIns="0" rIns="0" bIns="0">
            <a:spAutoFit/>
          </a:bodyPr>
          <a:lstStyle/>
          <a:p>
            <a:pPr algn="l"/>
            <a:r>
              <a:rPr lang="en-AU" sz="1200">
                <a:solidFill>
                  <a:srgbClr val="FF0000">
                    <a:alpha val="50000"/>
                  </a:srgbClr>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8373868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pmc.ncbi.nlm.nih.gov/articles/PMC4321859/" TargetMode="External"/><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hyperlink" Target="https://zhanggroup.org/TM-score/" TargetMode="External"/><Relationship Id="rId4" Type="http://schemas.openxmlformats.org/officeDocument/2006/relationships/hyperlink" Target="https://charmm-gui.org/?doc=lecture&amp;module=scientific&amp;lesson=11" TargetMode="External"/><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hyperlink" Target="https://proteopedia.org/wiki/index.php/Phi_and_Psi_Angle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hyperlink" Target="http://cib.cf.ocha.ac.jp/bitool/DIHED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hyperlink" Target="https://bu.wenglab.org/rama/"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en.vectorbuilder.com/tool/sequence-alignmen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hyperlink" Target="https://pubs.acs.org/doi/10.1021/cb4008875" TargetMode="Externa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pubmed.ncbi.nlm.nih.gov/1844629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pmc.ncbi.nlm.nih.gov/articles/PMC6791542/"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www.frontiersin.org/journals/molecular-biosciences/articles/10.3389/fmolb.2020.604770/full" TargetMode="External"/><Relationship Id="rId5" Type="http://schemas.openxmlformats.org/officeDocument/2006/relationships/image" Target="../media/image46.png"/><Relationship Id="rId4" Type="http://schemas.openxmlformats.org/officeDocument/2006/relationships/hyperlink" Target="https://www.compchems.com/setting-up-a-molecular-dynamics-simulation/#system-prepar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C55C4F9-F259-1D42-B311-C0A577E17416}"/>
              </a:ext>
            </a:extLst>
          </p:cNvPr>
          <p:cNvGrpSpPr/>
          <p:nvPr/>
        </p:nvGrpSpPr>
        <p:grpSpPr>
          <a:xfrm>
            <a:off x="270143" y="622033"/>
            <a:ext cx="5600434" cy="5375126"/>
            <a:chOff x="-2050097" y="886983"/>
            <a:chExt cx="2804210" cy="2747622"/>
          </a:xfrm>
        </p:grpSpPr>
        <p:sp>
          <p:nvSpPr>
            <p:cNvPr id="10" name="TextBox 9">
              <a:extLst>
                <a:ext uri="{FF2B5EF4-FFF2-40B4-BE49-F238E27FC236}">
                  <a16:creationId xmlns:a16="http://schemas.microsoft.com/office/drawing/2014/main" id="{9303AC88-9DB3-B54F-9183-3CF61CCA52BD}"/>
                </a:ext>
              </a:extLst>
            </p:cNvPr>
            <p:cNvSpPr txBox="1"/>
            <p:nvPr/>
          </p:nvSpPr>
          <p:spPr>
            <a:xfrm>
              <a:off x="-2050097" y="886983"/>
              <a:ext cx="2804210" cy="2747622"/>
            </a:xfrm>
            <a:prstGeom prst="rect">
              <a:avLst/>
            </a:prstGeom>
            <a:noFill/>
            <a:ln>
              <a:noFill/>
            </a:ln>
          </p:spPr>
          <p:txBody>
            <a:bodyPr wrap="square" rtlCol="0" anchor="t">
              <a:spAutoFit/>
            </a:bodyPr>
            <a:lstStyle/>
            <a:p>
              <a:pPr>
                <a:lnSpc>
                  <a:spcPct val="106000"/>
                </a:lnSpc>
                <a:spcAft>
                  <a:spcPts val="1067"/>
                </a:spcAft>
              </a:pPr>
              <a:endParaRPr lang="en-AU" sz="2400" b="1">
                <a:latin typeface="Arial" panose="020B0604020202020204" pitchFamily="34" charset="0"/>
                <a:ea typeface="Calibri" panose="020F0502020204030204" pitchFamily="34" charset="0"/>
                <a:cs typeface="Arial" panose="020B0604020202020204" pitchFamily="34" charset="0"/>
              </a:endParaRPr>
            </a:p>
            <a:p>
              <a:pPr>
                <a:lnSpc>
                  <a:spcPct val="106000"/>
                </a:lnSpc>
                <a:spcAft>
                  <a:spcPts val="1067"/>
                </a:spcAft>
              </a:pPr>
              <a:endParaRPr lang="en-AU" sz="2400" b="1">
                <a:latin typeface="Arial" panose="020B0604020202020204" pitchFamily="34" charset="0"/>
                <a:ea typeface="Calibri" panose="020F0502020204030204" pitchFamily="34" charset="0"/>
                <a:cs typeface="Arial" panose="020B0604020202020204" pitchFamily="34" charset="0"/>
              </a:endParaRPr>
            </a:p>
            <a:p>
              <a:pPr algn="ctr">
                <a:lnSpc>
                  <a:spcPct val="106000"/>
                </a:lnSpc>
                <a:spcAft>
                  <a:spcPts val="1067"/>
                </a:spcAft>
              </a:pPr>
              <a:r>
                <a:rPr lang="en-AU" sz="2700" b="1" i="1">
                  <a:solidFill>
                    <a:srgbClr val="002060"/>
                  </a:solidFill>
                  <a:latin typeface="Arial" panose="020B0604020202020204" pitchFamily="34" charset="0"/>
                  <a:ea typeface="Calibri" panose="020F0502020204030204" pitchFamily="34" charset="0"/>
                  <a:cs typeface="Arial" panose="020B0604020202020204" pitchFamily="34" charset="0"/>
                </a:rPr>
                <a:t>AlphaFold3 is All You Need ?</a:t>
              </a:r>
            </a:p>
            <a:p>
              <a:pPr>
                <a:lnSpc>
                  <a:spcPct val="106000"/>
                </a:lnSpc>
                <a:spcAft>
                  <a:spcPts val="1067"/>
                </a:spcAft>
              </a:pPr>
              <a:br>
                <a:rPr lang="en-AU" sz="2400" b="1">
                  <a:latin typeface="Arial" panose="020B0604020202020204" pitchFamily="34" charset="0"/>
                  <a:ea typeface="Calibri" panose="020F0502020204030204" pitchFamily="34" charset="0"/>
                  <a:cs typeface="Arial" panose="020B0604020202020204" pitchFamily="34" charset="0"/>
                </a:rPr>
              </a:br>
              <a:endParaRPr lang="en-AU" sz="2400" b="1">
                <a:latin typeface="Arial" panose="020B0604020202020204" pitchFamily="34" charset="0"/>
                <a:ea typeface="Calibri" panose="020F0502020204030204" pitchFamily="34" charset="0"/>
                <a:cs typeface="Arial" panose="020B0604020202020204" pitchFamily="34" charset="0"/>
              </a:endParaRPr>
            </a:p>
            <a:p>
              <a:pPr>
                <a:lnSpc>
                  <a:spcPct val="106000"/>
                </a:lnSpc>
                <a:spcAft>
                  <a:spcPts val="1067"/>
                </a:spcAft>
              </a:pPr>
              <a:r>
                <a:rPr lang="en-AU" sz="1467">
                  <a:latin typeface="Arial" panose="020B0604020202020204" pitchFamily="34" charset="0"/>
                  <a:ea typeface="Calibri" panose="020F0502020204030204" pitchFamily="34" charset="0"/>
                  <a:cs typeface="Arial" panose="020B0604020202020204" pitchFamily="34" charset="0"/>
                </a:rPr>
                <a:t>Malaysian Genome and Vaccine Institute, Selangor, Malaysia</a:t>
              </a:r>
            </a:p>
            <a:p>
              <a:endParaRPr lang="en-AU" sz="2667" i="1">
                <a:solidFill>
                  <a:schemeClr val="accent1"/>
                </a:solidFill>
              </a:endParaRPr>
            </a:p>
            <a:p>
              <a:endParaRPr lang="en-AU" sz="2667" i="1">
                <a:solidFill>
                  <a:schemeClr val="accent1"/>
                </a:solidFill>
              </a:endParaRPr>
            </a:p>
            <a:p>
              <a:r>
                <a:rPr lang="en-AU" sz="1600" b="1">
                  <a:solidFill>
                    <a:schemeClr val="accent1"/>
                  </a:solidFill>
                  <a:latin typeface="Arial" panose="020B0604020202020204" pitchFamily="34" charset="0"/>
                  <a:cs typeface="Arial" panose="020B0604020202020204" pitchFamily="34" charset="0"/>
                </a:rPr>
                <a:t>Dr Priya Ramarao-Milne, Dr Anubhav Kaphle</a:t>
              </a:r>
            </a:p>
            <a:p>
              <a:endParaRPr lang="en-AU" sz="1467">
                <a:solidFill>
                  <a:schemeClr val="bg2">
                    <a:lumMod val="50000"/>
                  </a:schemeClr>
                </a:solidFill>
                <a:latin typeface="Arial" panose="020B0604020202020204" pitchFamily="34" charset="0"/>
                <a:cs typeface="Arial" panose="020B0604020202020204" pitchFamily="34" charset="0"/>
              </a:endParaRPr>
            </a:p>
            <a:p>
              <a:r>
                <a:rPr lang="en-AU" sz="1467">
                  <a:solidFill>
                    <a:schemeClr val="bg2">
                      <a:lumMod val="50000"/>
                    </a:schemeClr>
                  </a:solidFill>
                  <a:latin typeface="Arial" panose="020B0604020202020204" pitchFamily="34" charset="0"/>
                  <a:cs typeface="Arial" panose="020B0604020202020204" pitchFamily="34" charset="0"/>
                </a:rPr>
                <a:t>Transformational Bioinformatics Group,</a:t>
              </a:r>
            </a:p>
            <a:p>
              <a:r>
                <a:rPr lang="en-AU" sz="1467">
                  <a:solidFill>
                    <a:schemeClr val="bg2">
                      <a:lumMod val="50000"/>
                    </a:schemeClr>
                  </a:solidFill>
                  <a:latin typeface="Arial" panose="020B0604020202020204" pitchFamily="34" charset="0"/>
                  <a:cs typeface="Arial" panose="020B0604020202020204" pitchFamily="34" charset="0"/>
                </a:rPr>
                <a:t>Australian e-Health Research Centre</a:t>
              </a:r>
            </a:p>
            <a:p>
              <a:r>
                <a:rPr lang="en-AU" sz="1467">
                  <a:solidFill>
                    <a:schemeClr val="bg2">
                      <a:lumMod val="50000"/>
                    </a:schemeClr>
                  </a:solidFill>
                  <a:latin typeface="Arial" panose="020B0604020202020204" pitchFamily="34" charset="0"/>
                  <a:cs typeface="Arial" panose="020B0604020202020204" pitchFamily="34" charset="0"/>
                </a:rPr>
                <a:t>CSIRO, Australia</a:t>
              </a:r>
            </a:p>
            <a:p>
              <a:endParaRPr lang="en-AU" sz="2667" i="1">
                <a:solidFill>
                  <a:schemeClr val="accent1"/>
                </a:solidFill>
              </a:endParaRPr>
            </a:p>
          </p:txBody>
        </p:sp>
        <p:cxnSp>
          <p:nvCxnSpPr>
            <p:cNvPr id="12" name="Straight Connector 11">
              <a:extLst>
                <a:ext uri="{FF2B5EF4-FFF2-40B4-BE49-F238E27FC236}">
                  <a16:creationId xmlns:a16="http://schemas.microsoft.com/office/drawing/2014/main" id="{B8270DBD-FD29-8B44-89EA-C3D068E3E091}"/>
                </a:ext>
              </a:extLst>
            </p:cNvPr>
            <p:cNvCxnSpPr>
              <a:cxnSpLocks/>
            </p:cNvCxnSpPr>
            <p:nvPr/>
          </p:nvCxnSpPr>
          <p:spPr>
            <a:xfrm>
              <a:off x="-2005583" y="2428125"/>
              <a:ext cx="2517656"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5" name="Picture Placeholder 11">
            <a:extLst>
              <a:ext uri="{FF2B5EF4-FFF2-40B4-BE49-F238E27FC236}">
                <a16:creationId xmlns:a16="http://schemas.microsoft.com/office/drawing/2014/main" id="{24FDEA73-D209-434C-94D0-30835E0337C7}"/>
              </a:ext>
            </a:extLst>
          </p:cNvPr>
          <p:cNvPicPr>
            <a:picLocks noChangeAspect="1"/>
          </p:cNvPicPr>
          <p:nvPr/>
        </p:nvPicPr>
        <p:blipFill>
          <a:blip r:embed="rId3">
            <a:extLst>
              <a:ext uri="{28A0092B-C50C-407E-A947-70E740481C1C}">
                <a14:useLocalDpi xmlns:a14="http://schemas.microsoft.com/office/drawing/2010/main" val="0"/>
              </a:ext>
            </a:extLst>
          </a:blip>
          <a:srcRect l="8122" r="8122"/>
          <a:stretch>
            <a:fillRect/>
          </a:stretch>
        </p:blipFill>
        <p:spPr>
          <a:xfrm>
            <a:off x="6096001" y="0"/>
            <a:ext cx="6085284" cy="6858000"/>
          </a:xfrm>
          <a:prstGeom prst="rect">
            <a:avLst/>
          </a:prstGeom>
          <a:solidFill>
            <a:schemeClr val="accent1"/>
          </a:solidFill>
          <a:ln>
            <a:noFill/>
          </a:ln>
        </p:spPr>
      </p:pic>
      <p:sp>
        <p:nvSpPr>
          <p:cNvPr id="2" name="Rectangle 1">
            <a:extLst>
              <a:ext uri="{FF2B5EF4-FFF2-40B4-BE49-F238E27FC236}">
                <a16:creationId xmlns:a16="http://schemas.microsoft.com/office/drawing/2014/main" id="{6C275401-9CFD-59F8-3B33-2E46508EF81C}"/>
              </a:ext>
            </a:extLst>
          </p:cNvPr>
          <p:cNvSpPr/>
          <p:nvPr/>
        </p:nvSpPr>
        <p:spPr>
          <a:xfrm>
            <a:off x="171450" y="66675"/>
            <a:ext cx="3990975" cy="13620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296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oogle Shape;1092;p49">
            <a:extLst>
              <a:ext uri="{FF2B5EF4-FFF2-40B4-BE49-F238E27FC236}">
                <a16:creationId xmlns:a16="http://schemas.microsoft.com/office/drawing/2014/main" id="{2E1E74C8-8621-0C40-A761-197370B9F6E8}"/>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0800000" flipH="1">
            <a:off x="7516915" y="0"/>
            <a:ext cx="6104469" cy="6858000"/>
          </a:xfrm>
          <a:prstGeom prst="rect">
            <a:avLst/>
          </a:prstGeom>
          <a:noFill/>
          <a:ln>
            <a:noFill/>
          </a:ln>
        </p:spPr>
      </p:pic>
      <p:pic>
        <p:nvPicPr>
          <p:cNvPr id="14" name="Picture 13">
            <a:extLst>
              <a:ext uri="{FF2B5EF4-FFF2-40B4-BE49-F238E27FC236}">
                <a16:creationId xmlns:a16="http://schemas.microsoft.com/office/drawing/2014/main" id="{5B621819-0138-0744-0EDA-A44DA6FF57CA}"/>
              </a:ext>
            </a:extLst>
          </p:cNvPr>
          <p:cNvPicPr>
            <a:picLocks noChangeAspect="1"/>
          </p:cNvPicPr>
          <p:nvPr/>
        </p:nvPicPr>
        <p:blipFill>
          <a:blip r:embed="rId4"/>
          <a:stretch>
            <a:fillRect/>
          </a:stretch>
        </p:blipFill>
        <p:spPr>
          <a:xfrm>
            <a:off x="211240" y="998386"/>
            <a:ext cx="7305675" cy="5343525"/>
          </a:xfrm>
          <a:prstGeom prst="rect">
            <a:avLst/>
          </a:prstGeom>
        </p:spPr>
      </p:pic>
      <p:sp>
        <p:nvSpPr>
          <p:cNvPr id="2" name="Title 28">
            <a:extLst>
              <a:ext uri="{FF2B5EF4-FFF2-40B4-BE49-F238E27FC236}">
                <a16:creationId xmlns:a16="http://schemas.microsoft.com/office/drawing/2014/main" id="{EA69A0B1-7CE2-20BA-C90B-B4DE52EA1EC0}"/>
              </a:ext>
            </a:extLst>
          </p:cNvPr>
          <p:cNvSpPr>
            <a:spLocks noGrp="1"/>
          </p:cNvSpPr>
          <p:nvPr>
            <p:ph type="title"/>
          </p:nvPr>
        </p:nvSpPr>
        <p:spPr>
          <a:xfrm>
            <a:off x="211240" y="89845"/>
            <a:ext cx="9041248" cy="852487"/>
          </a:xfrm>
        </p:spPr>
        <p:txBody>
          <a:bodyPr>
            <a:normAutofit/>
          </a:bodyPr>
          <a:lstStyle/>
          <a:p>
            <a:r>
              <a:rPr lang="en-US" sz="2667" b="1">
                <a:solidFill>
                  <a:srgbClr val="002060"/>
                </a:solidFill>
                <a:latin typeface="Arial" panose="020B0604020202020204" pitchFamily="34" charset="0"/>
                <a:cs typeface="Arial" panose="020B0604020202020204" pitchFamily="34" charset="0"/>
              </a:rPr>
              <a:t>AlphaFold2 vs AlphaFold3 – what’s new?</a:t>
            </a:r>
          </a:p>
        </p:txBody>
      </p:sp>
    </p:spTree>
    <p:extLst>
      <p:ext uri="{BB962C8B-B14F-4D97-AF65-F5344CB8AC3E}">
        <p14:creationId xmlns:p14="http://schemas.microsoft.com/office/powerpoint/2010/main" val="187610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4D237-855B-7431-7B95-603E9D988F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8408EEA-361B-376D-1E3D-7D44DA0D989C}"/>
              </a:ext>
            </a:extLst>
          </p:cNvPr>
          <p:cNvSpPr/>
          <p:nvPr/>
        </p:nvSpPr>
        <p:spPr>
          <a:xfrm>
            <a:off x="308684" y="498088"/>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28">
            <a:extLst>
              <a:ext uri="{FF2B5EF4-FFF2-40B4-BE49-F238E27FC236}">
                <a16:creationId xmlns:a16="http://schemas.microsoft.com/office/drawing/2014/main" id="{52613BCF-7540-A1EB-F69E-7E5EB4EBDD3E}"/>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Additional metrics from AlphaFold 3</a:t>
            </a:r>
          </a:p>
        </p:txBody>
      </p:sp>
      <p:sp>
        <p:nvSpPr>
          <p:cNvPr id="5" name="TextBox 4">
            <a:extLst>
              <a:ext uri="{FF2B5EF4-FFF2-40B4-BE49-F238E27FC236}">
                <a16:creationId xmlns:a16="http://schemas.microsoft.com/office/drawing/2014/main" id="{28ADC44D-9B8C-C0E6-5513-009B99050917}"/>
              </a:ext>
            </a:extLst>
          </p:cNvPr>
          <p:cNvSpPr txBox="1"/>
          <p:nvPr/>
        </p:nvSpPr>
        <p:spPr>
          <a:xfrm>
            <a:off x="308684" y="1097463"/>
            <a:ext cx="10817523" cy="4801314"/>
          </a:xfrm>
          <a:prstGeom prst="rect">
            <a:avLst/>
          </a:prstGeom>
          <a:noFill/>
        </p:spPr>
        <p:txBody>
          <a:bodyPr wrap="square">
            <a:spAutoFit/>
          </a:bodyPr>
          <a:lstStyle/>
          <a:p>
            <a:pPr>
              <a:buNone/>
            </a:pPr>
            <a:r>
              <a:rPr lang="en-AU" b="1">
                <a:latin typeface="Arial" panose="020B0604020202020204" pitchFamily="34" charset="0"/>
                <a:cs typeface="Arial" panose="020B0604020202020204" pitchFamily="34" charset="0"/>
              </a:rPr>
              <a:t>pTM (Predicted Template Modelling Score)</a:t>
            </a:r>
          </a:p>
          <a:p>
            <a:pPr>
              <a:buFont typeface="Arial" panose="020B0604020202020204" pitchFamily="34" charset="0"/>
              <a:buChar char="•"/>
            </a:pPr>
            <a:r>
              <a:rPr lang="en-AU" b="1">
                <a:latin typeface="Arial" panose="020B0604020202020204" pitchFamily="34" charset="0"/>
                <a:cs typeface="Arial" panose="020B0604020202020204" pitchFamily="34" charset="0"/>
              </a:rPr>
              <a:t>Range</a:t>
            </a:r>
            <a:r>
              <a:rPr lang="en-AU">
                <a:latin typeface="Arial" panose="020B0604020202020204" pitchFamily="34" charset="0"/>
                <a:cs typeface="Arial" panose="020B0604020202020204" pitchFamily="34" charset="0"/>
              </a:rPr>
              <a:t>: 0.0 to 1.0</a:t>
            </a:r>
          </a:p>
          <a:p>
            <a:pPr>
              <a:buFont typeface="Arial" panose="020B0604020202020204" pitchFamily="34" charset="0"/>
              <a:buChar char="•"/>
            </a:pPr>
            <a:r>
              <a:rPr lang="en-AU" b="1">
                <a:latin typeface="Arial" panose="020B0604020202020204" pitchFamily="34" charset="0"/>
                <a:cs typeface="Arial" panose="020B0604020202020204" pitchFamily="34" charset="0"/>
              </a:rPr>
              <a:t>Purpose</a:t>
            </a:r>
            <a:r>
              <a:rPr lang="en-AU">
                <a:latin typeface="Arial" panose="020B0604020202020204" pitchFamily="34" charset="0"/>
                <a:cs typeface="Arial" panose="020B0604020202020204" pitchFamily="34" charset="0"/>
              </a:rPr>
              <a:t>: Measures overall global structural accuracy</a:t>
            </a:r>
          </a:p>
          <a:p>
            <a:pPr>
              <a:buFont typeface="Arial" panose="020B0604020202020204" pitchFamily="34" charset="0"/>
              <a:buChar char="•"/>
            </a:pPr>
            <a:r>
              <a:rPr lang="en-AU" b="1">
                <a:latin typeface="Arial" panose="020B0604020202020204" pitchFamily="34" charset="0"/>
                <a:cs typeface="Arial" panose="020B0604020202020204" pitchFamily="34" charset="0"/>
              </a:rPr>
              <a:t>Interpretation</a:t>
            </a:r>
            <a:r>
              <a:rPr lang="en-AU">
                <a:latin typeface="Arial" panose="020B0604020202020204" pitchFamily="34" charset="0"/>
                <a:cs typeface="Arial" panose="020B0604020202020204" pitchFamily="34" charset="0"/>
              </a:rPr>
              <a:t>: Values higher than 0.8 represent confident high-quality predictions, while values below 0.6 suggest a failed prediction </a:t>
            </a:r>
          </a:p>
          <a:p>
            <a:pPr>
              <a:buFont typeface="Arial" panose="020B0604020202020204" pitchFamily="34" charset="0"/>
              <a:buChar char="•"/>
            </a:pPr>
            <a:r>
              <a:rPr lang="en-AU" b="1">
                <a:latin typeface="Arial" panose="020B0604020202020204" pitchFamily="34" charset="0"/>
                <a:cs typeface="Arial" panose="020B0604020202020204" pitchFamily="34" charset="0"/>
              </a:rPr>
              <a:t>Limitation</a:t>
            </a:r>
            <a:r>
              <a:rPr lang="en-AU">
                <a:latin typeface="Arial" panose="020B0604020202020204" pitchFamily="34" charset="0"/>
                <a:cs typeface="Arial" panose="020B0604020202020204" pitchFamily="34" charset="0"/>
              </a:rPr>
              <a:t>: The TM score is very strict for small structures or short chains, so pTM can be less informative for smaller complexes</a:t>
            </a:r>
            <a:br>
              <a:rPr lang="en-AU">
                <a:latin typeface="Arial" panose="020B0604020202020204" pitchFamily="34" charset="0"/>
                <a:cs typeface="Arial" panose="020B0604020202020204" pitchFamily="34" charset="0"/>
              </a:rPr>
            </a:br>
            <a:endParaRPr lang="en-AU">
              <a:latin typeface="Arial" panose="020B0604020202020204" pitchFamily="34" charset="0"/>
              <a:cs typeface="Arial" panose="020B0604020202020204" pitchFamily="34" charset="0"/>
            </a:endParaRPr>
          </a:p>
          <a:p>
            <a:pPr>
              <a:buNone/>
            </a:pPr>
            <a:r>
              <a:rPr lang="en-AU" b="1" err="1">
                <a:latin typeface="Arial" panose="020B0604020202020204" pitchFamily="34" charset="0"/>
                <a:cs typeface="Arial" panose="020B0604020202020204" pitchFamily="34" charset="0"/>
              </a:rPr>
              <a:t>ipTM</a:t>
            </a:r>
            <a:r>
              <a:rPr lang="en-AU" b="1">
                <a:latin typeface="Arial" panose="020B0604020202020204" pitchFamily="34" charset="0"/>
                <a:cs typeface="Arial" panose="020B0604020202020204" pitchFamily="34" charset="0"/>
              </a:rPr>
              <a:t> (Interface Predicted Template </a:t>
            </a:r>
            <a:r>
              <a:rPr lang="en-AU" b="1" err="1">
                <a:latin typeface="Arial" panose="020B0604020202020204" pitchFamily="34" charset="0"/>
                <a:cs typeface="Arial" panose="020B0604020202020204" pitchFamily="34" charset="0"/>
              </a:rPr>
              <a:t>Modeling</a:t>
            </a:r>
            <a:r>
              <a:rPr lang="en-AU" b="1">
                <a:latin typeface="Arial" panose="020B0604020202020204" pitchFamily="34" charset="0"/>
                <a:cs typeface="Arial" panose="020B0604020202020204" pitchFamily="34" charset="0"/>
              </a:rPr>
              <a:t> Score)</a:t>
            </a:r>
          </a:p>
          <a:p>
            <a:pPr>
              <a:buFont typeface="Arial" panose="020B0604020202020204" pitchFamily="34" charset="0"/>
              <a:buChar char="•"/>
            </a:pPr>
            <a:r>
              <a:rPr lang="en-AU" b="1">
                <a:latin typeface="Arial" panose="020B0604020202020204" pitchFamily="34" charset="0"/>
                <a:cs typeface="Arial" panose="020B0604020202020204" pitchFamily="34" charset="0"/>
              </a:rPr>
              <a:t>Range</a:t>
            </a:r>
            <a:r>
              <a:rPr lang="en-AU">
                <a:latin typeface="Arial" panose="020B0604020202020204" pitchFamily="34" charset="0"/>
                <a:cs typeface="Arial" panose="020B0604020202020204" pitchFamily="34" charset="0"/>
              </a:rPr>
              <a:t>: 0.0 to 1.0</a:t>
            </a:r>
          </a:p>
          <a:p>
            <a:pPr>
              <a:buFont typeface="Arial" panose="020B0604020202020204" pitchFamily="34" charset="0"/>
              <a:buChar char="•"/>
            </a:pPr>
            <a:r>
              <a:rPr lang="en-AU" b="1">
                <a:latin typeface="Arial" panose="020B0604020202020204" pitchFamily="34" charset="0"/>
                <a:cs typeface="Arial" panose="020B0604020202020204" pitchFamily="34" charset="0"/>
              </a:rPr>
              <a:t>Purpose</a:t>
            </a:r>
            <a:r>
              <a:rPr lang="en-AU">
                <a:latin typeface="Arial" panose="020B0604020202020204" pitchFamily="34" charset="0"/>
                <a:cs typeface="Arial" panose="020B0604020202020204" pitchFamily="34" charset="0"/>
              </a:rPr>
              <a:t>: Evaluates the accuracy of the predicted interface in a protein-protein complex </a:t>
            </a:r>
          </a:p>
          <a:p>
            <a:pPr>
              <a:buFont typeface="Arial" panose="020B0604020202020204" pitchFamily="34" charset="0"/>
              <a:buChar char="•"/>
            </a:pPr>
            <a:r>
              <a:rPr lang="en-AU" b="1">
                <a:latin typeface="Arial" panose="020B0604020202020204" pitchFamily="34" charset="0"/>
                <a:cs typeface="Arial" panose="020B0604020202020204" pitchFamily="34" charset="0"/>
              </a:rPr>
              <a:t>Critical Thresholds</a:t>
            </a:r>
            <a:r>
              <a:rPr lang="en-AU">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AU" b="1">
                <a:latin typeface="Arial" panose="020B0604020202020204" pitchFamily="34" charset="0"/>
                <a:cs typeface="Arial" panose="020B0604020202020204" pitchFamily="34" charset="0"/>
              </a:rPr>
              <a:t>&gt; 0.8</a:t>
            </a:r>
            <a:r>
              <a:rPr lang="en-AU">
                <a:latin typeface="Arial" panose="020B0604020202020204" pitchFamily="34" charset="0"/>
                <a:cs typeface="Arial" panose="020B0604020202020204" pitchFamily="34" charset="0"/>
              </a:rPr>
              <a:t>: Indicates highly confident predictions/confidently predicted interactions</a:t>
            </a:r>
          </a:p>
          <a:p>
            <a:pPr marL="742950" lvl="1" indent="-285750">
              <a:buFont typeface="Arial" panose="020B0604020202020204" pitchFamily="34" charset="0"/>
              <a:buChar char="•"/>
            </a:pPr>
            <a:r>
              <a:rPr lang="en-AU" b="1">
                <a:latin typeface="Arial" panose="020B0604020202020204" pitchFamily="34" charset="0"/>
                <a:cs typeface="Arial" panose="020B0604020202020204" pitchFamily="34" charset="0"/>
              </a:rPr>
              <a:t>0.6-0.8</a:t>
            </a:r>
            <a:r>
              <a:rPr lang="en-AU">
                <a:latin typeface="Arial" panose="020B0604020202020204" pitchFamily="34" charset="0"/>
                <a:cs typeface="Arial" panose="020B0604020202020204" pitchFamily="34" charset="0"/>
              </a:rPr>
              <a:t>: Grey zone where predictions could be correct or wrong</a:t>
            </a:r>
          </a:p>
          <a:p>
            <a:pPr marL="742950" lvl="1" indent="-285750">
              <a:buFont typeface="Arial" panose="020B0604020202020204" pitchFamily="34" charset="0"/>
              <a:buChar char="•"/>
            </a:pPr>
            <a:r>
              <a:rPr lang="en-AU" b="1">
                <a:latin typeface="Arial" panose="020B0604020202020204" pitchFamily="34" charset="0"/>
                <a:cs typeface="Arial" panose="020B0604020202020204" pitchFamily="34" charset="0"/>
              </a:rPr>
              <a:t>&lt; 0.6</a:t>
            </a:r>
            <a:r>
              <a:rPr lang="en-AU">
                <a:latin typeface="Arial" panose="020B0604020202020204" pitchFamily="34" charset="0"/>
                <a:cs typeface="Arial" panose="020B0604020202020204" pitchFamily="34" charset="0"/>
              </a:rPr>
              <a:t>: Suggest likely a failed prediction</a:t>
            </a:r>
          </a:p>
          <a:p>
            <a:pPr>
              <a:buFont typeface="Arial" panose="020B0604020202020204" pitchFamily="34" charset="0"/>
              <a:buChar char="•"/>
            </a:pPr>
            <a:r>
              <a:rPr lang="en-AU" b="1">
                <a:latin typeface="Arial" panose="020B0604020202020204" pitchFamily="34" charset="0"/>
                <a:cs typeface="Arial" panose="020B0604020202020204" pitchFamily="34" charset="0"/>
              </a:rPr>
              <a:t>Practical Cutoff</a:t>
            </a:r>
            <a:r>
              <a:rPr lang="en-AU">
                <a:latin typeface="Arial" panose="020B0604020202020204" pitchFamily="34" charset="0"/>
                <a:cs typeface="Arial" panose="020B0604020202020204" pitchFamily="34" charset="0"/>
              </a:rPr>
              <a:t>: An </a:t>
            </a:r>
            <a:r>
              <a:rPr lang="en-AU" err="1">
                <a:latin typeface="Arial" panose="020B0604020202020204" pitchFamily="34" charset="0"/>
                <a:cs typeface="Arial" panose="020B0604020202020204" pitchFamily="34" charset="0"/>
              </a:rPr>
              <a:t>ipTM</a:t>
            </a:r>
            <a:r>
              <a:rPr lang="en-AU">
                <a:latin typeface="Arial" panose="020B0604020202020204" pitchFamily="34" charset="0"/>
                <a:cs typeface="Arial" panose="020B0604020202020204" pitchFamily="34" charset="0"/>
              </a:rPr>
              <a:t> score threshold of approximately 0.75 corresponds to a possible model confidence cutoff</a:t>
            </a:r>
          </a:p>
        </p:txBody>
      </p:sp>
    </p:spTree>
    <p:extLst>
      <p:ext uri="{BB962C8B-B14F-4D97-AF65-F5344CB8AC3E}">
        <p14:creationId xmlns:p14="http://schemas.microsoft.com/office/powerpoint/2010/main" val="405763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53041F-FD1B-DA51-29F9-C61FDE674645}"/>
              </a:ext>
            </a:extLst>
          </p:cNvPr>
          <p:cNvSpPr txBox="1"/>
          <p:nvPr/>
        </p:nvSpPr>
        <p:spPr>
          <a:xfrm>
            <a:off x="1808839" y="5183554"/>
            <a:ext cx="9535435" cy="923330"/>
          </a:xfrm>
          <a:prstGeom prst="rect">
            <a:avLst/>
          </a:prstGeom>
          <a:noFill/>
        </p:spPr>
        <p:txBody>
          <a:bodyPr wrap="square">
            <a:spAutoFit/>
          </a:bodyPr>
          <a:lstStyle/>
          <a:p>
            <a:pPr>
              <a:buNone/>
            </a:pPr>
            <a:r>
              <a:rPr lang="en-AU" b="1">
                <a:latin typeface="Arial" panose="020B0604020202020204" pitchFamily="34" charset="0"/>
                <a:cs typeface="Arial" panose="020B0604020202020204" pitchFamily="34" charset="0"/>
              </a:rPr>
              <a:t>AlphaFold3 Ranking Score Formula:</a:t>
            </a:r>
            <a:br>
              <a:rPr lang="en-AU" b="1">
                <a:latin typeface="Arial" panose="020B0604020202020204" pitchFamily="34" charset="0"/>
                <a:cs typeface="Arial" panose="020B0604020202020204" pitchFamily="34" charset="0"/>
              </a:rPr>
            </a:br>
            <a:endParaRPr lang="en-AU" b="1">
              <a:latin typeface="Arial" panose="020B0604020202020204" pitchFamily="34" charset="0"/>
              <a:cs typeface="Arial" panose="020B0604020202020204" pitchFamily="34" charset="0"/>
            </a:endParaRPr>
          </a:p>
          <a:p>
            <a:pPr>
              <a:buNone/>
            </a:pPr>
            <a:r>
              <a:rPr lang="en-AU" b="1">
                <a:latin typeface="Arial" panose="020B0604020202020204" pitchFamily="34" charset="0"/>
                <a:cs typeface="Arial" panose="020B0604020202020204" pitchFamily="34" charset="0"/>
              </a:rPr>
              <a:t>ranking_score = 0.8 × </a:t>
            </a:r>
            <a:r>
              <a:rPr lang="en-AU" i="1">
                <a:latin typeface="Arial" panose="020B0604020202020204" pitchFamily="34" charset="0"/>
                <a:cs typeface="Arial" panose="020B0604020202020204" pitchFamily="34" charset="0"/>
              </a:rPr>
              <a:t>iPTM</a:t>
            </a:r>
            <a:r>
              <a:rPr lang="en-AU" b="1">
                <a:latin typeface="Arial" panose="020B0604020202020204" pitchFamily="34" charset="0"/>
                <a:cs typeface="Arial" panose="020B0604020202020204" pitchFamily="34" charset="0"/>
              </a:rPr>
              <a:t> + 0.2 × </a:t>
            </a:r>
            <a:r>
              <a:rPr lang="en-AU" i="1">
                <a:latin typeface="Arial" panose="020B0604020202020204" pitchFamily="34" charset="0"/>
                <a:cs typeface="Arial" panose="020B0604020202020204" pitchFamily="34" charset="0"/>
              </a:rPr>
              <a:t>pTM</a:t>
            </a:r>
            <a:r>
              <a:rPr lang="en-AU" b="1">
                <a:latin typeface="Arial" panose="020B0604020202020204" pitchFamily="34" charset="0"/>
                <a:cs typeface="Arial" panose="020B0604020202020204" pitchFamily="34" charset="0"/>
              </a:rPr>
              <a:t> + 0.5 × </a:t>
            </a:r>
            <a:r>
              <a:rPr lang="en-AU" i="1">
                <a:latin typeface="Arial" panose="020B0604020202020204" pitchFamily="34" charset="0"/>
                <a:cs typeface="Arial" panose="020B0604020202020204" pitchFamily="34" charset="0"/>
              </a:rPr>
              <a:t>disorder</a:t>
            </a:r>
            <a:r>
              <a:rPr lang="en-AU" b="1">
                <a:latin typeface="Arial" panose="020B0604020202020204" pitchFamily="34" charset="0"/>
                <a:cs typeface="Arial" panose="020B0604020202020204" pitchFamily="34" charset="0"/>
              </a:rPr>
              <a:t> − 100 × </a:t>
            </a:r>
            <a:r>
              <a:rPr lang="en-AU" i="1">
                <a:latin typeface="Arial" panose="020B0604020202020204" pitchFamily="34" charset="0"/>
                <a:cs typeface="Arial" panose="020B0604020202020204" pitchFamily="34" charset="0"/>
              </a:rPr>
              <a:t>has_clash</a:t>
            </a:r>
          </a:p>
        </p:txBody>
      </p:sp>
      <p:sp>
        <p:nvSpPr>
          <p:cNvPr id="8" name="TextBox 7">
            <a:extLst>
              <a:ext uri="{FF2B5EF4-FFF2-40B4-BE49-F238E27FC236}">
                <a16:creationId xmlns:a16="http://schemas.microsoft.com/office/drawing/2014/main" id="{8BE6A506-380A-11C5-871E-2F7CCCF2A33D}"/>
              </a:ext>
            </a:extLst>
          </p:cNvPr>
          <p:cNvSpPr txBox="1"/>
          <p:nvPr/>
        </p:nvSpPr>
        <p:spPr>
          <a:xfrm>
            <a:off x="390609" y="1260406"/>
            <a:ext cx="10661704" cy="3739485"/>
          </a:xfrm>
          <a:prstGeom prst="rect">
            <a:avLst/>
          </a:prstGeom>
          <a:noFill/>
        </p:spPr>
        <p:txBody>
          <a:bodyPr wrap="square">
            <a:spAutoFit/>
          </a:bodyPr>
          <a:lstStyle/>
          <a:p>
            <a:pPr algn="l">
              <a:lnSpc>
                <a:spcPts val="1800"/>
              </a:lnSpc>
              <a:spcBef>
                <a:spcPts val="900"/>
              </a:spcBef>
              <a:spcAft>
                <a:spcPts val="300"/>
              </a:spcAft>
              <a:buNone/>
            </a:pPr>
            <a:r>
              <a:rPr lang="en-AU" b="1" i="0">
                <a:solidFill>
                  <a:srgbClr val="424242"/>
                </a:solidFill>
                <a:effectLst/>
                <a:latin typeface="Arial" panose="020B0604020202020204" pitchFamily="34" charset="0"/>
                <a:cs typeface="Arial" panose="020B0604020202020204" pitchFamily="34" charset="0"/>
              </a:rPr>
              <a:t>Disorder (0.5 × disorder)</a:t>
            </a:r>
          </a:p>
          <a:p>
            <a:pPr algn="l">
              <a:spcBef>
                <a:spcPts val="300"/>
              </a:spcBef>
              <a:spcAft>
                <a:spcPts val="300"/>
              </a:spcAft>
              <a:buFont typeface="Arial" panose="020B0604020202020204" pitchFamily="34" charset="0"/>
              <a:buChar char="•"/>
            </a:pPr>
            <a:r>
              <a:rPr lang="en-AU" b="0" i="0">
                <a:solidFill>
                  <a:srgbClr val="424242"/>
                </a:solidFill>
                <a:effectLst/>
                <a:latin typeface="Arial" panose="020B0604020202020204" pitchFamily="34" charset="0"/>
                <a:cs typeface="Arial" panose="020B0604020202020204" pitchFamily="34" charset="0"/>
              </a:rPr>
              <a:t>Refers to </a:t>
            </a:r>
            <a:r>
              <a:rPr lang="en-AU" b="1" i="0">
                <a:solidFill>
                  <a:srgbClr val="424242"/>
                </a:solidFill>
                <a:effectLst/>
                <a:latin typeface="Arial" panose="020B0604020202020204" pitchFamily="34" charset="0"/>
                <a:cs typeface="Arial" panose="020B0604020202020204" pitchFamily="34" charset="0"/>
              </a:rPr>
              <a:t>intrinsic disorder</a:t>
            </a:r>
            <a:r>
              <a:rPr lang="en-AU" b="0" i="0">
                <a:solidFill>
                  <a:srgbClr val="424242"/>
                </a:solidFill>
                <a:effectLst/>
                <a:latin typeface="Arial" panose="020B0604020202020204" pitchFamily="34" charset="0"/>
                <a:cs typeface="Arial" panose="020B0604020202020204" pitchFamily="34" charset="0"/>
              </a:rPr>
              <a:t> in protein regions—segments that lack a fixed or ordered 3D structure.</a:t>
            </a:r>
          </a:p>
          <a:p>
            <a:pPr algn="l">
              <a:spcBef>
                <a:spcPts val="300"/>
              </a:spcBef>
              <a:spcAft>
                <a:spcPts val="300"/>
              </a:spcAft>
              <a:buFont typeface="Arial" panose="020B0604020202020204" pitchFamily="34" charset="0"/>
              <a:buChar char="•"/>
            </a:pPr>
            <a:r>
              <a:rPr lang="en-AU" b="0" i="0">
                <a:solidFill>
                  <a:srgbClr val="424242"/>
                </a:solidFill>
                <a:effectLst/>
                <a:latin typeface="Arial" panose="020B0604020202020204" pitchFamily="34" charset="0"/>
                <a:cs typeface="Arial" panose="020B0604020202020204" pitchFamily="34" charset="0"/>
              </a:rPr>
              <a:t>In AlphaFold3, this term likely reflects </a:t>
            </a:r>
            <a:r>
              <a:rPr lang="en-AU" b="1" i="0">
                <a:solidFill>
                  <a:srgbClr val="424242"/>
                </a:solidFill>
                <a:effectLst/>
                <a:latin typeface="Arial" panose="020B0604020202020204" pitchFamily="34" charset="0"/>
                <a:cs typeface="Arial" panose="020B0604020202020204" pitchFamily="34" charset="0"/>
              </a:rPr>
              <a:t>confidence in flexible or unstructured regions</a:t>
            </a:r>
            <a:r>
              <a:rPr lang="en-AU" b="0" i="0">
                <a:solidFill>
                  <a:srgbClr val="424242"/>
                </a:solidFill>
                <a:effectLst/>
                <a:latin typeface="Arial" panose="020B0604020202020204" pitchFamily="34" charset="0"/>
                <a:cs typeface="Arial" panose="020B0604020202020204" pitchFamily="34" charset="0"/>
              </a:rPr>
              <a:t>.</a:t>
            </a:r>
          </a:p>
          <a:p>
            <a:pPr algn="l">
              <a:spcBef>
                <a:spcPts val="300"/>
              </a:spcBef>
              <a:spcAft>
                <a:spcPts val="300"/>
              </a:spcAft>
              <a:buFont typeface="Arial" panose="020B0604020202020204" pitchFamily="34" charset="0"/>
              <a:buChar char="•"/>
            </a:pPr>
            <a:r>
              <a:rPr lang="en-AU" b="0" i="0">
                <a:solidFill>
                  <a:srgbClr val="424242"/>
                </a:solidFill>
                <a:effectLst/>
                <a:latin typeface="Arial" panose="020B0604020202020204" pitchFamily="34" charset="0"/>
                <a:cs typeface="Arial" panose="020B0604020202020204" pitchFamily="34" charset="0"/>
              </a:rPr>
              <a:t>A </a:t>
            </a:r>
            <a:r>
              <a:rPr lang="en-AU" b="1" i="0">
                <a:solidFill>
                  <a:srgbClr val="424242"/>
                </a:solidFill>
                <a:effectLst/>
                <a:latin typeface="Arial" panose="020B0604020202020204" pitchFamily="34" charset="0"/>
                <a:cs typeface="Arial" panose="020B0604020202020204" pitchFamily="34" charset="0"/>
              </a:rPr>
              <a:t>higher disorder score</a:t>
            </a:r>
            <a:r>
              <a:rPr lang="en-AU" b="0" i="0">
                <a:solidFill>
                  <a:srgbClr val="424242"/>
                </a:solidFill>
                <a:effectLst/>
                <a:latin typeface="Arial" panose="020B0604020202020204" pitchFamily="34" charset="0"/>
                <a:cs typeface="Arial" panose="020B0604020202020204" pitchFamily="34" charset="0"/>
              </a:rPr>
              <a:t> may indicate biologically relevant flexibility and contributes </a:t>
            </a:r>
            <a:r>
              <a:rPr lang="en-AU" b="1" i="0">
                <a:solidFill>
                  <a:srgbClr val="424242"/>
                </a:solidFill>
                <a:effectLst/>
                <a:latin typeface="Arial" panose="020B0604020202020204" pitchFamily="34" charset="0"/>
                <a:cs typeface="Arial" panose="020B0604020202020204" pitchFamily="34" charset="0"/>
              </a:rPr>
              <a:t>positively</a:t>
            </a:r>
            <a:r>
              <a:rPr lang="en-AU" b="0" i="0">
                <a:solidFill>
                  <a:srgbClr val="424242"/>
                </a:solidFill>
                <a:effectLst/>
                <a:latin typeface="Arial" panose="020B0604020202020204" pitchFamily="34" charset="0"/>
                <a:cs typeface="Arial" panose="020B0604020202020204" pitchFamily="34" charset="0"/>
              </a:rPr>
              <a:t> to the ranking score.</a:t>
            </a:r>
          </a:p>
          <a:p>
            <a:pPr algn="l">
              <a:spcBef>
                <a:spcPts val="300"/>
              </a:spcBef>
              <a:spcAft>
                <a:spcPts val="300"/>
              </a:spcAft>
              <a:buFont typeface="Arial" panose="020B0604020202020204" pitchFamily="34" charset="0"/>
              <a:buChar char="•"/>
            </a:pPr>
            <a:endParaRPr lang="en-AU" b="0" i="0">
              <a:solidFill>
                <a:srgbClr val="424242"/>
              </a:solidFill>
              <a:effectLst/>
              <a:latin typeface="Arial" panose="020B0604020202020204" pitchFamily="34" charset="0"/>
              <a:cs typeface="Arial" panose="020B0604020202020204" pitchFamily="34" charset="0"/>
            </a:endParaRPr>
          </a:p>
          <a:p>
            <a:pPr algn="l">
              <a:lnSpc>
                <a:spcPts val="1800"/>
              </a:lnSpc>
              <a:spcBef>
                <a:spcPts val="900"/>
              </a:spcBef>
              <a:spcAft>
                <a:spcPts val="300"/>
              </a:spcAft>
              <a:buNone/>
            </a:pPr>
            <a:r>
              <a:rPr lang="en-AU" b="1" i="0">
                <a:solidFill>
                  <a:srgbClr val="424242"/>
                </a:solidFill>
                <a:effectLst/>
                <a:latin typeface="Arial" panose="020B0604020202020204" pitchFamily="34" charset="0"/>
                <a:cs typeface="Arial" panose="020B0604020202020204" pitchFamily="34" charset="0"/>
              </a:rPr>
              <a:t>Clash (-100 × has_clash)</a:t>
            </a:r>
          </a:p>
          <a:p>
            <a:pPr algn="l">
              <a:spcBef>
                <a:spcPts val="300"/>
              </a:spcBef>
              <a:spcAft>
                <a:spcPts val="300"/>
              </a:spcAft>
              <a:buFont typeface="Arial" panose="020B0604020202020204" pitchFamily="34" charset="0"/>
              <a:buChar char="•"/>
            </a:pPr>
            <a:r>
              <a:rPr lang="en-AU" b="0" i="0">
                <a:solidFill>
                  <a:srgbClr val="424242"/>
                </a:solidFill>
                <a:effectLst/>
                <a:latin typeface="Arial" panose="020B0604020202020204" pitchFamily="34" charset="0"/>
                <a:cs typeface="Arial" panose="020B0604020202020204" pitchFamily="34" charset="0"/>
              </a:rPr>
              <a:t>Represents </a:t>
            </a:r>
            <a:r>
              <a:rPr lang="en-AU" b="1" i="0">
                <a:solidFill>
                  <a:srgbClr val="424242"/>
                </a:solidFill>
                <a:effectLst/>
                <a:latin typeface="Arial" panose="020B0604020202020204" pitchFamily="34" charset="0"/>
                <a:cs typeface="Arial" panose="020B0604020202020204" pitchFamily="34" charset="0"/>
              </a:rPr>
              <a:t>steric clashes</a:t>
            </a:r>
            <a:r>
              <a:rPr lang="en-AU" b="0" i="0">
                <a:solidFill>
                  <a:srgbClr val="424242"/>
                </a:solidFill>
                <a:effectLst/>
                <a:latin typeface="Arial" panose="020B0604020202020204" pitchFamily="34" charset="0"/>
                <a:cs typeface="Arial" panose="020B0604020202020204" pitchFamily="34" charset="0"/>
              </a:rPr>
              <a:t>—unrealistic overlaps between atoms in the predicted structure.</a:t>
            </a:r>
          </a:p>
          <a:p>
            <a:pPr algn="l">
              <a:spcBef>
                <a:spcPts val="300"/>
              </a:spcBef>
              <a:spcAft>
                <a:spcPts val="300"/>
              </a:spcAft>
              <a:buFont typeface="Arial" panose="020B0604020202020204" pitchFamily="34" charset="0"/>
              <a:buChar char="•"/>
            </a:pPr>
            <a:r>
              <a:rPr lang="en-AU" b="1" i="0">
                <a:solidFill>
                  <a:srgbClr val="424242"/>
                </a:solidFill>
                <a:effectLst/>
                <a:latin typeface="Arial" panose="020B0604020202020204" pitchFamily="34" charset="0"/>
                <a:cs typeface="Arial" panose="020B0604020202020204" pitchFamily="34" charset="0"/>
              </a:rPr>
              <a:t>has_clash</a:t>
            </a:r>
            <a:r>
              <a:rPr lang="en-AU" b="0" i="0">
                <a:solidFill>
                  <a:srgbClr val="424242"/>
                </a:solidFill>
                <a:effectLst/>
                <a:latin typeface="Arial" panose="020B0604020202020204" pitchFamily="34" charset="0"/>
                <a:cs typeface="Arial" panose="020B0604020202020204" pitchFamily="34" charset="0"/>
              </a:rPr>
              <a:t> is likely a binary variable (1 if clash is present, 0 if not).</a:t>
            </a:r>
          </a:p>
          <a:p>
            <a:pPr algn="l">
              <a:spcBef>
                <a:spcPts val="300"/>
              </a:spcBef>
              <a:spcAft>
                <a:spcPts val="300"/>
              </a:spcAft>
              <a:buFont typeface="Arial" panose="020B0604020202020204" pitchFamily="34" charset="0"/>
              <a:buChar char="•"/>
            </a:pPr>
            <a:r>
              <a:rPr lang="en-AU" b="0" i="0">
                <a:solidFill>
                  <a:srgbClr val="424242"/>
                </a:solidFill>
                <a:effectLst/>
                <a:latin typeface="Arial" panose="020B0604020202020204" pitchFamily="34" charset="0"/>
                <a:cs typeface="Arial" panose="020B0604020202020204" pitchFamily="34" charset="0"/>
              </a:rPr>
              <a:t>Clashes are </a:t>
            </a:r>
            <a:r>
              <a:rPr lang="en-AU" b="1" i="0">
                <a:solidFill>
                  <a:srgbClr val="424242"/>
                </a:solidFill>
                <a:effectLst/>
                <a:latin typeface="Arial" panose="020B0604020202020204" pitchFamily="34" charset="0"/>
                <a:cs typeface="Arial" panose="020B0604020202020204" pitchFamily="34" charset="0"/>
              </a:rPr>
              <a:t>penalized heavily</a:t>
            </a:r>
            <a:r>
              <a:rPr lang="en-AU" b="0" i="0">
                <a:solidFill>
                  <a:srgbClr val="424242"/>
                </a:solidFill>
                <a:effectLst/>
                <a:latin typeface="Arial" panose="020B0604020202020204" pitchFamily="34" charset="0"/>
                <a:cs typeface="Arial" panose="020B0604020202020204" pitchFamily="34" charset="0"/>
              </a:rPr>
              <a:t> (−100), as they indicate poor structural quality or physical implausibility.</a:t>
            </a:r>
          </a:p>
        </p:txBody>
      </p:sp>
      <p:sp>
        <p:nvSpPr>
          <p:cNvPr id="2" name="Title 28">
            <a:extLst>
              <a:ext uri="{FF2B5EF4-FFF2-40B4-BE49-F238E27FC236}">
                <a16:creationId xmlns:a16="http://schemas.microsoft.com/office/drawing/2014/main" id="{46F0D399-40F2-C253-1F47-A8A723C90255}"/>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Additional metrics from AlphaFold 3</a:t>
            </a:r>
          </a:p>
        </p:txBody>
      </p:sp>
    </p:spTree>
    <p:extLst>
      <p:ext uri="{BB962C8B-B14F-4D97-AF65-F5344CB8AC3E}">
        <p14:creationId xmlns:p14="http://schemas.microsoft.com/office/powerpoint/2010/main" val="2058427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here of mesh and nodes">
            <a:extLst>
              <a:ext uri="{FF2B5EF4-FFF2-40B4-BE49-F238E27FC236}">
                <a16:creationId xmlns:a16="http://schemas.microsoft.com/office/drawing/2014/main" id="{AFA317EA-168A-04B9-311F-AD289321DF5B}"/>
              </a:ext>
            </a:extLst>
          </p:cNvPr>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11" name="Cloud 10">
            <a:extLst>
              <a:ext uri="{FF2B5EF4-FFF2-40B4-BE49-F238E27FC236}">
                <a16:creationId xmlns:a16="http://schemas.microsoft.com/office/drawing/2014/main" id="{DB2C077B-0FD8-5E60-2847-1D89AFD86440}"/>
              </a:ext>
            </a:extLst>
          </p:cNvPr>
          <p:cNvSpPr/>
          <p:nvPr/>
        </p:nvSpPr>
        <p:spPr>
          <a:xfrm>
            <a:off x="539835" y="1088099"/>
            <a:ext cx="2679736" cy="1519932"/>
          </a:xfrm>
          <a:prstGeom prst="cloud">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0">
                <a:solidFill>
                  <a:schemeClr val="tx1"/>
                </a:solidFill>
                <a:latin typeface="Arial" panose="020B0604020202020204" pitchFamily="34" charset="0"/>
                <a:cs typeface="Arial" panose="020B0604020202020204" pitchFamily="34" charset="0"/>
              </a:rPr>
              <a:t>AlphaFold3 vs </a:t>
            </a:r>
            <a:r>
              <a:rPr lang="en-AU" sz="1400" err="1">
                <a:solidFill>
                  <a:schemeClr val="tx1"/>
                </a:solidFill>
                <a:latin typeface="Arial" panose="020B0604020202020204" pitchFamily="34" charset="0"/>
                <a:cs typeface="Arial" panose="020B0604020202020204" pitchFamily="34" charset="0"/>
              </a:rPr>
              <a:t>RoseTTAfold-AllAtom</a:t>
            </a:r>
            <a:endParaRPr lang="en-AU" sz="1400">
              <a:solidFill>
                <a:schemeClr val="tx1"/>
              </a:solidFill>
              <a:latin typeface="Arial" panose="020B0604020202020204" pitchFamily="34" charset="0"/>
              <a:cs typeface="Arial" panose="020B0604020202020204" pitchFamily="34" charset="0"/>
            </a:endParaRPr>
          </a:p>
        </p:txBody>
      </p:sp>
      <p:sp>
        <p:nvSpPr>
          <p:cNvPr id="15" name="Cloud 14">
            <a:extLst>
              <a:ext uri="{FF2B5EF4-FFF2-40B4-BE49-F238E27FC236}">
                <a16:creationId xmlns:a16="http://schemas.microsoft.com/office/drawing/2014/main" id="{9AABE430-1B86-5EBE-5A3A-CBA43D88F957}"/>
              </a:ext>
            </a:extLst>
          </p:cNvPr>
          <p:cNvSpPr/>
          <p:nvPr/>
        </p:nvSpPr>
        <p:spPr>
          <a:xfrm>
            <a:off x="3041261" y="2660958"/>
            <a:ext cx="2679736" cy="1519932"/>
          </a:xfrm>
          <a:prstGeom prst="cloud">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0">
                <a:solidFill>
                  <a:schemeClr val="tx1"/>
                </a:solidFill>
                <a:latin typeface="Arial" panose="020B0604020202020204" pitchFamily="34" charset="0"/>
                <a:cs typeface="Arial" panose="020B0604020202020204" pitchFamily="34" charset="0"/>
              </a:rPr>
              <a:t>AlphaFold3 vs AlphaFold2 (TCRmodel2)</a:t>
            </a:r>
          </a:p>
        </p:txBody>
      </p:sp>
      <p:sp>
        <p:nvSpPr>
          <p:cNvPr id="3" name="Cloud 2">
            <a:extLst>
              <a:ext uri="{FF2B5EF4-FFF2-40B4-BE49-F238E27FC236}">
                <a16:creationId xmlns:a16="http://schemas.microsoft.com/office/drawing/2014/main" id="{77BAC061-1F9A-6523-9BDD-B023B8B49659}"/>
              </a:ext>
            </a:extLst>
          </p:cNvPr>
          <p:cNvSpPr/>
          <p:nvPr/>
        </p:nvSpPr>
        <p:spPr>
          <a:xfrm>
            <a:off x="3429744" y="926335"/>
            <a:ext cx="1483281" cy="1071144"/>
          </a:xfrm>
          <a:prstGeom prst="clou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tx1"/>
                </a:solidFill>
                <a:latin typeface="Arial" panose="020B0604020202020204" pitchFamily="34" charset="0"/>
                <a:cs typeface="Arial" panose="020B0604020202020204" pitchFamily="34" charset="0"/>
              </a:rPr>
              <a:t>“AF3 provides realistic predictions for metal ions”</a:t>
            </a:r>
          </a:p>
        </p:txBody>
      </p:sp>
      <p:cxnSp>
        <p:nvCxnSpPr>
          <p:cNvPr id="5" name="Straight Arrow Connector 4">
            <a:extLst>
              <a:ext uri="{FF2B5EF4-FFF2-40B4-BE49-F238E27FC236}">
                <a16:creationId xmlns:a16="http://schemas.microsoft.com/office/drawing/2014/main" id="{06AA86B5-71C6-1713-48FD-61193BE37661}"/>
              </a:ext>
            </a:extLst>
          </p:cNvPr>
          <p:cNvCxnSpPr>
            <a:cxnSpLocks/>
          </p:cNvCxnSpPr>
          <p:nvPr/>
        </p:nvCxnSpPr>
        <p:spPr>
          <a:xfrm flipV="1">
            <a:off x="3122341" y="1461907"/>
            <a:ext cx="319438" cy="13643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Cloud 5">
            <a:extLst>
              <a:ext uri="{FF2B5EF4-FFF2-40B4-BE49-F238E27FC236}">
                <a16:creationId xmlns:a16="http://schemas.microsoft.com/office/drawing/2014/main" id="{B2457C9E-8053-22FD-5AAA-E14CF9F9946D}"/>
              </a:ext>
            </a:extLst>
          </p:cNvPr>
          <p:cNvSpPr/>
          <p:nvPr/>
        </p:nvSpPr>
        <p:spPr>
          <a:xfrm>
            <a:off x="468642" y="744552"/>
            <a:ext cx="3220121" cy="445703"/>
          </a:xfrm>
          <a:prstGeom prst="cloud">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bg1"/>
                </a:solidFill>
                <a:latin typeface="Arial" panose="020B0604020202020204" pitchFamily="34" charset="0"/>
                <a:cs typeface="Arial" panose="020B0604020202020204" pitchFamily="34" charset="0"/>
              </a:rPr>
              <a:t>(Dürr and Rothlisberger, 2024)</a:t>
            </a:r>
          </a:p>
        </p:txBody>
      </p:sp>
      <p:sp>
        <p:nvSpPr>
          <p:cNvPr id="7" name="Cloud 6">
            <a:extLst>
              <a:ext uri="{FF2B5EF4-FFF2-40B4-BE49-F238E27FC236}">
                <a16:creationId xmlns:a16="http://schemas.microsoft.com/office/drawing/2014/main" id="{24AE2539-8E91-511D-76D6-6E3680A81C8C}"/>
              </a:ext>
            </a:extLst>
          </p:cNvPr>
          <p:cNvSpPr/>
          <p:nvPr/>
        </p:nvSpPr>
        <p:spPr>
          <a:xfrm>
            <a:off x="-1595062" y="6394866"/>
            <a:ext cx="7810008" cy="445703"/>
          </a:xfrm>
          <a:prstGeom prst="cloud">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bg1"/>
                </a:solidFill>
                <a:latin typeface="Arial" panose="020B0604020202020204" pitchFamily="34" charset="0"/>
                <a:cs typeface="Arial" panose="020B0604020202020204" pitchFamily="34" charset="0"/>
              </a:rPr>
              <a:t>Adapted from EMBL-EBI: https://www.ebi.ac.uk/training/online/courses/alphafold/</a:t>
            </a:r>
          </a:p>
        </p:txBody>
      </p:sp>
      <p:sp>
        <p:nvSpPr>
          <p:cNvPr id="8" name="Cloud 7">
            <a:extLst>
              <a:ext uri="{FF2B5EF4-FFF2-40B4-BE49-F238E27FC236}">
                <a16:creationId xmlns:a16="http://schemas.microsoft.com/office/drawing/2014/main" id="{FFF5DA45-2D57-1FC0-B8B2-748916B93428}"/>
              </a:ext>
            </a:extLst>
          </p:cNvPr>
          <p:cNvSpPr/>
          <p:nvPr/>
        </p:nvSpPr>
        <p:spPr>
          <a:xfrm>
            <a:off x="2834993" y="2344564"/>
            <a:ext cx="3220121" cy="445703"/>
          </a:xfrm>
          <a:prstGeom prst="cloud">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bg1"/>
                </a:solidFill>
                <a:latin typeface="Arial" panose="020B0604020202020204" pitchFamily="34" charset="0"/>
                <a:cs typeface="Arial" panose="020B0604020202020204" pitchFamily="34" charset="0"/>
              </a:rPr>
              <a:t>(Wu et al., 2024)</a:t>
            </a:r>
          </a:p>
        </p:txBody>
      </p:sp>
      <p:sp>
        <p:nvSpPr>
          <p:cNvPr id="9" name="Cloud 8">
            <a:extLst>
              <a:ext uri="{FF2B5EF4-FFF2-40B4-BE49-F238E27FC236}">
                <a16:creationId xmlns:a16="http://schemas.microsoft.com/office/drawing/2014/main" id="{6B428F5E-0D75-02B4-EF92-F0DA9B6CE2B6}"/>
              </a:ext>
            </a:extLst>
          </p:cNvPr>
          <p:cNvSpPr/>
          <p:nvPr/>
        </p:nvSpPr>
        <p:spPr>
          <a:xfrm>
            <a:off x="5927265" y="2336035"/>
            <a:ext cx="1483281" cy="1071144"/>
          </a:xfrm>
          <a:prstGeom prst="clou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tx1"/>
                </a:solidFill>
                <a:latin typeface="Arial" panose="020B0604020202020204" pitchFamily="34" charset="0"/>
                <a:cs typeface="Arial" panose="020B0604020202020204" pitchFamily="34" charset="0"/>
              </a:rPr>
              <a:t>AlphaFold 3 “showed strong performance”</a:t>
            </a:r>
          </a:p>
        </p:txBody>
      </p:sp>
      <p:cxnSp>
        <p:nvCxnSpPr>
          <p:cNvPr id="10" name="Straight Arrow Connector 9">
            <a:extLst>
              <a:ext uri="{FF2B5EF4-FFF2-40B4-BE49-F238E27FC236}">
                <a16:creationId xmlns:a16="http://schemas.microsoft.com/office/drawing/2014/main" id="{3792FCB4-309A-E853-26CA-16F472C07602}"/>
              </a:ext>
            </a:extLst>
          </p:cNvPr>
          <p:cNvCxnSpPr>
            <a:cxnSpLocks/>
          </p:cNvCxnSpPr>
          <p:nvPr/>
        </p:nvCxnSpPr>
        <p:spPr>
          <a:xfrm flipV="1">
            <a:off x="5619862" y="2871607"/>
            <a:ext cx="319438" cy="13643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9F75E74-7920-1FC3-7596-802245385958}"/>
              </a:ext>
            </a:extLst>
          </p:cNvPr>
          <p:cNvCxnSpPr>
            <a:cxnSpLocks/>
          </p:cNvCxnSpPr>
          <p:nvPr/>
        </p:nvCxnSpPr>
        <p:spPr>
          <a:xfrm flipH="1">
            <a:off x="2766161" y="3338682"/>
            <a:ext cx="286651" cy="1649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1" name="Cloud 20">
            <a:extLst>
              <a:ext uri="{FF2B5EF4-FFF2-40B4-BE49-F238E27FC236}">
                <a16:creationId xmlns:a16="http://schemas.microsoft.com/office/drawing/2014/main" id="{7140324A-786F-2CE9-3528-3E3F947201F0}"/>
              </a:ext>
            </a:extLst>
          </p:cNvPr>
          <p:cNvSpPr/>
          <p:nvPr/>
        </p:nvSpPr>
        <p:spPr>
          <a:xfrm>
            <a:off x="655320" y="2919314"/>
            <a:ext cx="2110841" cy="1330656"/>
          </a:xfrm>
          <a:prstGeom prst="cloud">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tx1"/>
                </a:solidFill>
                <a:latin typeface="Arial" panose="020B0604020202020204" pitchFamily="34" charset="0"/>
                <a:cs typeface="Arial" panose="020B0604020202020204" pitchFamily="34" charset="0"/>
              </a:rPr>
              <a:t>Specialised implementation of AlphaFold2, TCRmodel2 performed better</a:t>
            </a:r>
          </a:p>
        </p:txBody>
      </p:sp>
      <p:sp>
        <p:nvSpPr>
          <p:cNvPr id="34" name="Cloud 33">
            <a:extLst>
              <a:ext uri="{FF2B5EF4-FFF2-40B4-BE49-F238E27FC236}">
                <a16:creationId xmlns:a16="http://schemas.microsoft.com/office/drawing/2014/main" id="{6A6DE832-1C91-8DB0-517E-3CD6AA889610}"/>
              </a:ext>
            </a:extLst>
          </p:cNvPr>
          <p:cNvSpPr/>
          <p:nvPr/>
        </p:nvSpPr>
        <p:spPr>
          <a:xfrm>
            <a:off x="8275530" y="3212020"/>
            <a:ext cx="2679736" cy="1519932"/>
          </a:xfrm>
          <a:prstGeom prst="cloud">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0">
                <a:solidFill>
                  <a:schemeClr val="tx1"/>
                </a:solidFill>
                <a:latin typeface="Arial" panose="020B0604020202020204" pitchFamily="34" charset="0"/>
                <a:cs typeface="Arial" panose="020B0604020202020204" pitchFamily="34" charset="0"/>
              </a:rPr>
              <a:t>Can AlphaFold3 “learn” the physics of protein-ligand interactions?</a:t>
            </a:r>
          </a:p>
        </p:txBody>
      </p:sp>
      <p:cxnSp>
        <p:nvCxnSpPr>
          <p:cNvPr id="37" name="Straight Arrow Connector 36">
            <a:extLst>
              <a:ext uri="{FF2B5EF4-FFF2-40B4-BE49-F238E27FC236}">
                <a16:creationId xmlns:a16="http://schemas.microsoft.com/office/drawing/2014/main" id="{72FD5ACC-44A3-DEA0-6FC5-9B96A80EDDBF}"/>
              </a:ext>
            </a:extLst>
          </p:cNvPr>
          <p:cNvCxnSpPr>
            <a:cxnSpLocks/>
          </p:cNvCxnSpPr>
          <p:nvPr/>
        </p:nvCxnSpPr>
        <p:spPr>
          <a:xfrm flipV="1">
            <a:off x="9296400" y="2939824"/>
            <a:ext cx="0" cy="28808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Cloud 37">
            <a:extLst>
              <a:ext uri="{FF2B5EF4-FFF2-40B4-BE49-F238E27FC236}">
                <a16:creationId xmlns:a16="http://schemas.microsoft.com/office/drawing/2014/main" id="{3F894946-5471-108B-C034-762460FB79E1}"/>
              </a:ext>
            </a:extLst>
          </p:cNvPr>
          <p:cNvSpPr/>
          <p:nvPr/>
        </p:nvSpPr>
        <p:spPr>
          <a:xfrm>
            <a:off x="7898625" y="1182691"/>
            <a:ext cx="2497521" cy="1757133"/>
          </a:xfrm>
          <a:prstGeom prst="cloud">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tx1"/>
                </a:solidFill>
                <a:latin typeface="Arial" panose="020B0604020202020204" pitchFamily="34" charset="0"/>
                <a:cs typeface="Arial" panose="020B0604020202020204" pitchFamily="34" charset="0"/>
              </a:rPr>
              <a:t>AlphaFold 3 placed small molecules (ATP) into their natural binding sites, even when mutations should have blocked the interaction.</a:t>
            </a:r>
          </a:p>
        </p:txBody>
      </p:sp>
      <p:sp>
        <p:nvSpPr>
          <p:cNvPr id="40" name="Cloud 39">
            <a:extLst>
              <a:ext uri="{FF2B5EF4-FFF2-40B4-BE49-F238E27FC236}">
                <a16:creationId xmlns:a16="http://schemas.microsoft.com/office/drawing/2014/main" id="{EA33D7DA-A2EE-003A-658B-AD3B1AFDFAA5}"/>
              </a:ext>
            </a:extLst>
          </p:cNvPr>
          <p:cNvSpPr/>
          <p:nvPr/>
        </p:nvSpPr>
        <p:spPr>
          <a:xfrm>
            <a:off x="8110413" y="4700144"/>
            <a:ext cx="3220121" cy="445703"/>
          </a:xfrm>
          <a:prstGeom prst="cloud">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bg1"/>
                </a:solidFill>
                <a:latin typeface="Arial" panose="020B0604020202020204" pitchFamily="34" charset="0"/>
                <a:cs typeface="Arial" panose="020B0604020202020204" pitchFamily="34" charset="0"/>
              </a:rPr>
              <a:t>(Masters et al., 2024)</a:t>
            </a:r>
          </a:p>
        </p:txBody>
      </p:sp>
      <p:sp>
        <p:nvSpPr>
          <p:cNvPr id="43" name="Cloud 42">
            <a:extLst>
              <a:ext uri="{FF2B5EF4-FFF2-40B4-BE49-F238E27FC236}">
                <a16:creationId xmlns:a16="http://schemas.microsoft.com/office/drawing/2014/main" id="{B0765902-07E9-D990-D68C-F3874D3576F5}"/>
              </a:ext>
            </a:extLst>
          </p:cNvPr>
          <p:cNvSpPr/>
          <p:nvPr/>
        </p:nvSpPr>
        <p:spPr>
          <a:xfrm>
            <a:off x="3416264" y="4713437"/>
            <a:ext cx="1666276" cy="1070877"/>
          </a:xfrm>
          <a:prstGeom prst="cloud">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0">
                <a:solidFill>
                  <a:schemeClr val="tx1"/>
                </a:solidFill>
                <a:latin typeface="Arial" panose="020B0604020202020204" pitchFamily="34" charset="0"/>
                <a:cs typeface="Arial" panose="020B0604020202020204" pitchFamily="34" charset="0"/>
              </a:rPr>
              <a:t>Protein-ligand interactions</a:t>
            </a:r>
          </a:p>
        </p:txBody>
      </p:sp>
      <p:sp>
        <p:nvSpPr>
          <p:cNvPr id="46" name="Cloud 45">
            <a:extLst>
              <a:ext uri="{FF2B5EF4-FFF2-40B4-BE49-F238E27FC236}">
                <a16:creationId xmlns:a16="http://schemas.microsoft.com/office/drawing/2014/main" id="{037866F3-85C9-0700-2C3D-1214E7617E39}"/>
              </a:ext>
            </a:extLst>
          </p:cNvPr>
          <p:cNvSpPr/>
          <p:nvPr/>
        </p:nvSpPr>
        <p:spPr>
          <a:xfrm>
            <a:off x="5216202" y="4301430"/>
            <a:ext cx="2556626" cy="1894889"/>
          </a:xfrm>
          <a:prstGeom prst="clou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tx1"/>
                </a:solidFill>
                <a:latin typeface="Arial" panose="020B0604020202020204" pitchFamily="34" charset="0"/>
                <a:cs typeface="Arial" panose="020B0604020202020204" pitchFamily="34" charset="0"/>
              </a:rPr>
              <a:t>AF3 significantly outperformed traditional docking methods, particularly in the accuracy of side-chain orientations.</a:t>
            </a:r>
          </a:p>
        </p:txBody>
      </p:sp>
      <p:cxnSp>
        <p:nvCxnSpPr>
          <p:cNvPr id="47" name="Straight Arrow Connector 46">
            <a:extLst>
              <a:ext uri="{FF2B5EF4-FFF2-40B4-BE49-F238E27FC236}">
                <a16:creationId xmlns:a16="http://schemas.microsoft.com/office/drawing/2014/main" id="{178DF1F0-CD57-4E5E-61D9-3009727F0E37}"/>
              </a:ext>
            </a:extLst>
          </p:cNvPr>
          <p:cNvCxnSpPr>
            <a:cxnSpLocks/>
          </p:cNvCxnSpPr>
          <p:nvPr/>
        </p:nvCxnSpPr>
        <p:spPr>
          <a:xfrm>
            <a:off x="5032520" y="5017897"/>
            <a:ext cx="253942" cy="2893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8" name="Cloud 47">
            <a:extLst>
              <a:ext uri="{FF2B5EF4-FFF2-40B4-BE49-F238E27FC236}">
                <a16:creationId xmlns:a16="http://schemas.microsoft.com/office/drawing/2014/main" id="{50CC4C16-A4D6-2EBD-DA18-1819603359C1}"/>
              </a:ext>
            </a:extLst>
          </p:cNvPr>
          <p:cNvSpPr/>
          <p:nvPr/>
        </p:nvSpPr>
        <p:spPr>
          <a:xfrm>
            <a:off x="2766161" y="4369538"/>
            <a:ext cx="3220121" cy="445703"/>
          </a:xfrm>
          <a:prstGeom prst="cloud">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AU" sz="1200">
                <a:solidFill>
                  <a:schemeClr val="bg1"/>
                </a:solidFill>
                <a:latin typeface="Arial" panose="020B0604020202020204" pitchFamily="34" charset="0"/>
                <a:cs typeface="Arial" panose="020B0604020202020204" pitchFamily="34" charset="0"/>
              </a:rPr>
              <a:t>(Zheng et al., 2025)</a:t>
            </a:r>
          </a:p>
        </p:txBody>
      </p:sp>
      <p:sp>
        <p:nvSpPr>
          <p:cNvPr id="4" name="Title 28">
            <a:extLst>
              <a:ext uri="{FF2B5EF4-FFF2-40B4-BE49-F238E27FC236}">
                <a16:creationId xmlns:a16="http://schemas.microsoft.com/office/drawing/2014/main" id="{56039855-26A4-121B-CFE2-BC8F923738F2}"/>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chemeClr val="bg1"/>
                </a:solidFill>
                <a:latin typeface="Arial" panose="020B0604020202020204" pitchFamily="34" charset="0"/>
                <a:cs typeface="Arial" panose="020B0604020202020204" pitchFamily="34" charset="0"/>
              </a:rPr>
              <a:t>AlphaFold3 benchmarking</a:t>
            </a:r>
          </a:p>
        </p:txBody>
      </p:sp>
    </p:spTree>
    <p:extLst>
      <p:ext uri="{BB962C8B-B14F-4D97-AF65-F5344CB8AC3E}">
        <p14:creationId xmlns:p14="http://schemas.microsoft.com/office/powerpoint/2010/main" val="1497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 grpId="0" animBg="1"/>
      <p:bldP spid="6" grpId="0"/>
      <p:bldP spid="8" grpId="0"/>
      <p:bldP spid="9" grpId="0" animBg="1"/>
      <p:bldP spid="21" grpId="0" animBg="1"/>
      <p:bldP spid="34" grpId="0" animBg="1"/>
      <p:bldP spid="38" grpId="0" animBg="1"/>
      <p:bldP spid="40" grpId="0"/>
      <p:bldP spid="43" grpId="0" animBg="1"/>
      <p:bldP spid="46" grpId="0" animBg="1"/>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39EC85E-8559-F399-1A7F-A90F9191C99F}"/>
              </a:ext>
            </a:extLst>
          </p:cNvPr>
          <p:cNvGraphicFramePr>
            <a:graphicFrameLocks noGrp="1"/>
          </p:cNvGraphicFramePr>
          <p:nvPr>
            <p:extLst>
              <p:ext uri="{D42A27DB-BD31-4B8C-83A1-F6EECF244321}">
                <p14:modId xmlns:p14="http://schemas.microsoft.com/office/powerpoint/2010/main" val="468951822"/>
              </p:ext>
            </p:extLst>
          </p:nvPr>
        </p:nvGraphicFramePr>
        <p:xfrm>
          <a:off x="726688" y="1779320"/>
          <a:ext cx="10515600" cy="2466465"/>
        </p:xfrm>
        <a:graphic>
          <a:graphicData uri="http://schemas.openxmlformats.org/drawingml/2006/table">
            <a:tbl>
              <a:tblPr/>
              <a:tblGrid>
                <a:gridCol w="1648527">
                  <a:extLst>
                    <a:ext uri="{9D8B030D-6E8A-4147-A177-3AD203B41FA5}">
                      <a16:colId xmlns:a16="http://schemas.microsoft.com/office/drawing/2014/main" val="1397108931"/>
                    </a:ext>
                  </a:extLst>
                </a:gridCol>
                <a:gridCol w="2977338">
                  <a:extLst>
                    <a:ext uri="{9D8B030D-6E8A-4147-A177-3AD203B41FA5}">
                      <a16:colId xmlns:a16="http://schemas.microsoft.com/office/drawing/2014/main" val="1651013625"/>
                    </a:ext>
                  </a:extLst>
                </a:gridCol>
                <a:gridCol w="2929881">
                  <a:extLst>
                    <a:ext uri="{9D8B030D-6E8A-4147-A177-3AD203B41FA5}">
                      <a16:colId xmlns:a16="http://schemas.microsoft.com/office/drawing/2014/main" val="3850022538"/>
                    </a:ext>
                  </a:extLst>
                </a:gridCol>
                <a:gridCol w="2959854">
                  <a:extLst>
                    <a:ext uri="{9D8B030D-6E8A-4147-A177-3AD203B41FA5}">
                      <a16:colId xmlns:a16="http://schemas.microsoft.com/office/drawing/2014/main" val="3821271843"/>
                    </a:ext>
                  </a:extLst>
                </a:gridCol>
              </a:tblGrid>
              <a:tr h="157434">
                <a:tc>
                  <a:txBody>
                    <a:bodyPr/>
                    <a:lstStyle/>
                    <a:p>
                      <a:pPr algn="l" fontAlgn="t">
                        <a:buNone/>
                      </a:pPr>
                      <a:r>
                        <a:rPr lang="en-AU" sz="900" b="1" i="0" u="none" strike="noStrike">
                          <a:solidFill>
                            <a:srgbClr val="424242"/>
                          </a:solidFill>
                          <a:effectLst/>
                          <a:latin typeface="Arial" panose="020B0604020202020204" pitchFamily="34" charset="0"/>
                        </a:rPr>
                        <a:t>Study</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900" b="1" i="0" u="none" strike="noStrike">
                          <a:solidFill>
                            <a:srgbClr val="424242"/>
                          </a:solidFill>
                          <a:effectLst/>
                          <a:latin typeface="Arial" panose="020B0604020202020204" pitchFamily="34" charset="0"/>
                        </a:rPr>
                        <a:t>What They Did</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900" b="1" i="0" u="none" strike="noStrike">
                          <a:solidFill>
                            <a:srgbClr val="424242"/>
                          </a:solidFill>
                          <a:effectLst/>
                          <a:latin typeface="Arial" panose="020B0604020202020204" pitchFamily="34" charset="0"/>
                        </a:rPr>
                        <a:t>Pro</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900" b="1" i="0" u="none" strike="noStrike">
                          <a:solidFill>
                            <a:srgbClr val="424242"/>
                          </a:solidFill>
                          <a:effectLst/>
                          <a:latin typeface="Arial" panose="020B0604020202020204" pitchFamily="34" charset="0"/>
                        </a:rPr>
                        <a:t>Con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077209393"/>
                  </a:ext>
                </a:extLst>
              </a:tr>
              <a:tr h="307371">
                <a:tc>
                  <a:txBody>
                    <a:bodyPr/>
                    <a:lstStyle/>
                    <a:p>
                      <a:pPr algn="l" fontAlgn="t">
                        <a:buNone/>
                      </a:pPr>
                      <a:r>
                        <a:rPr lang="en-AU" sz="900" b="0" i="0" u="none" strike="noStrike">
                          <a:solidFill>
                            <a:srgbClr val="424242"/>
                          </a:solidFill>
                          <a:effectLst/>
                          <a:latin typeface="Arial" panose="020B0604020202020204" pitchFamily="34" charset="0"/>
                        </a:rPr>
                        <a:t>Dürr &amp; Rothlisberger (2024)</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Compared AF3 to RoseTTAfold-AllAtom for metal-protein interactions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Realistic metal ion predictions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Limited scope—focused only on metal ions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988850438"/>
                  </a:ext>
                </a:extLst>
              </a:tr>
              <a:tr h="157434">
                <a:tc>
                  <a:txBody>
                    <a:bodyPr/>
                    <a:lstStyle/>
                    <a:p>
                      <a:pPr algn="l" fontAlgn="t">
                        <a:buNone/>
                      </a:pPr>
                      <a:r>
                        <a:rPr lang="en-AU" sz="900" b="0" i="0" u="none" strike="noStrike">
                          <a:solidFill>
                            <a:srgbClr val="424242"/>
                          </a:solidFill>
                          <a:effectLst/>
                          <a:latin typeface="Arial" panose="020B0604020202020204" pitchFamily="34" charset="0"/>
                        </a:rPr>
                        <a:t>Wu et al. (2024)</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Assessed TCR binding to NRAS neoantigens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Strong performance in TCR modeling</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Under-sampled AF3, limiting its potential</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4214966043"/>
                  </a:ext>
                </a:extLst>
              </a:tr>
              <a:tr h="307371">
                <a:tc>
                  <a:txBody>
                    <a:bodyPr/>
                    <a:lstStyle/>
                    <a:p>
                      <a:pPr algn="l" fontAlgn="t">
                        <a:buNone/>
                      </a:pPr>
                      <a:r>
                        <a:rPr lang="en-AU" sz="900" b="0" i="0" u="none" strike="noStrike">
                          <a:solidFill>
                            <a:srgbClr val="424242"/>
                          </a:solidFill>
                          <a:effectLst/>
                          <a:latin typeface="Arial" panose="020B0604020202020204" pitchFamily="34" charset="0"/>
                        </a:rPr>
                        <a:t>Masters et al. (2024)</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Tested AF3 on mutated binding sites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Reveals pattern-based binding prediction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Ignores physical constraints, risking unrealistic outputs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208672533"/>
                  </a:ext>
                </a:extLst>
              </a:tr>
              <a:tr h="307371">
                <a:tc>
                  <a:txBody>
                    <a:bodyPr/>
                    <a:lstStyle/>
                    <a:p>
                      <a:pPr algn="l" fontAlgn="t">
                        <a:buNone/>
                      </a:pPr>
                      <a:r>
                        <a:rPr lang="en-AU" sz="900" b="0" i="0" u="none" strike="noStrike">
                          <a:solidFill>
                            <a:srgbClr val="424242"/>
                          </a:solidFill>
                          <a:effectLst/>
                          <a:latin typeface="Arial" panose="020B0604020202020204" pitchFamily="34" charset="0"/>
                        </a:rPr>
                        <a:t>Lu et al. (2024)</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da-DK" sz="900" b="0" i="0" u="none" strike="noStrike">
                          <a:solidFill>
                            <a:srgbClr val="424242"/>
                          </a:solidFill>
                          <a:effectLst/>
                          <a:latin typeface="Arial" panose="020B0604020202020204" pitchFamily="34" charset="0"/>
                        </a:rPr>
                        <a:t>Benchmarked AF3 on SKEMPI binding energy dataset</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Learns features useful for binding energy estimation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Binding energy prediction still needs refinement</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336433826"/>
                  </a:ext>
                </a:extLst>
              </a:tr>
              <a:tr h="307371">
                <a:tc>
                  <a:txBody>
                    <a:bodyPr/>
                    <a:lstStyle/>
                    <a:p>
                      <a:pPr algn="l" fontAlgn="t">
                        <a:buNone/>
                      </a:pPr>
                      <a:r>
                        <a:rPr lang="en-AU" sz="900" b="0" i="0" u="none" strike="noStrike">
                          <a:solidFill>
                            <a:srgbClr val="424242"/>
                          </a:solidFill>
                          <a:effectLst/>
                          <a:latin typeface="Arial" panose="020B0604020202020204" pitchFamily="34" charset="0"/>
                        </a:rPr>
                        <a:t>Bernard et al. (2025)</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Evaluated AF3 on RNA structure prediction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Accurate torsion angles, good ribosome modeling</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Struggles with long RNAs and non-Watson-Crick interactions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533398086"/>
                  </a:ext>
                </a:extLst>
              </a:tr>
              <a:tr h="307371">
                <a:tc>
                  <a:txBody>
                    <a:bodyPr/>
                    <a:lstStyle/>
                    <a:p>
                      <a:pPr algn="l" fontAlgn="t">
                        <a:buNone/>
                      </a:pPr>
                      <a:r>
                        <a:rPr lang="en-AU" sz="900" b="0" i="0" u="none" strike="noStrike">
                          <a:solidFill>
                            <a:srgbClr val="424242"/>
                          </a:solidFill>
                          <a:effectLst/>
                          <a:latin typeface="Arial" panose="020B0604020202020204" pitchFamily="34" charset="0"/>
                        </a:rPr>
                        <a:t>Zheng et al. (2025)</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Drug discovery benchmark for static protein-ligand binding</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Outperforms docking methods in static cases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Bias toward active GPCR conformations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2588536206"/>
                  </a:ext>
                </a:extLst>
              </a:tr>
              <a:tr h="307371">
                <a:tc>
                  <a:txBody>
                    <a:bodyPr/>
                    <a:lstStyle/>
                    <a:p>
                      <a:pPr algn="l" fontAlgn="t">
                        <a:buNone/>
                      </a:pPr>
                      <a:r>
                        <a:rPr lang="en-AU" sz="900" b="0" i="0" u="none" strike="noStrike">
                          <a:solidFill>
                            <a:srgbClr val="424242"/>
                          </a:solidFill>
                          <a:effectLst/>
                          <a:latin typeface="Arial" panose="020B0604020202020204" pitchFamily="34" charset="0"/>
                        </a:rPr>
                        <a:t>Shamir &amp; London (2025)</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err="1">
                          <a:solidFill>
                            <a:srgbClr val="424242"/>
                          </a:solidFill>
                          <a:effectLst/>
                          <a:latin typeface="Arial" panose="020B0604020202020204" pitchFamily="34" charset="0"/>
                        </a:rPr>
                        <a:t>COValid</a:t>
                      </a:r>
                      <a:r>
                        <a:rPr lang="en-AU" sz="900" b="0" i="0" u="none" strike="noStrike">
                          <a:solidFill>
                            <a:srgbClr val="424242"/>
                          </a:solidFill>
                          <a:effectLst/>
                          <a:latin typeface="Arial" panose="020B0604020202020204" pitchFamily="34" charset="0"/>
                        </a:rPr>
                        <a:t> benchmark for covalent ligand prediction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Near-perfect classification, generalization beyond training</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Limited to covalent interactions; broader applicability unclear</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2368160050"/>
                  </a:ext>
                </a:extLst>
              </a:tr>
              <a:tr h="307371">
                <a:tc>
                  <a:txBody>
                    <a:bodyPr/>
                    <a:lstStyle/>
                    <a:p>
                      <a:pPr algn="l" fontAlgn="t">
                        <a:buNone/>
                      </a:pPr>
                      <a:r>
                        <a:rPr lang="en-AU" sz="900" b="0" i="0" u="none" strike="noStrike">
                          <a:solidFill>
                            <a:srgbClr val="424242"/>
                          </a:solidFill>
                          <a:effectLst/>
                          <a:latin typeface="Arial" panose="020B0604020202020204" pitchFamily="34" charset="0"/>
                        </a:rPr>
                        <a:t>Xu et al. (2025)</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FoldBench all-atom benchmark across diverse tasks</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Best overall performance, strong generalization</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900" b="0" i="0" u="none" strike="noStrike">
                          <a:solidFill>
                            <a:srgbClr val="424242"/>
                          </a:solidFill>
                          <a:effectLst/>
                          <a:latin typeface="Arial" panose="020B0604020202020204" pitchFamily="34" charset="0"/>
                        </a:rPr>
                        <a:t>&gt;50% failure rate in antibody-antigen prediction; ligand similarity affects accuracy</a:t>
                      </a:r>
                    </a:p>
                  </a:txBody>
                  <a:tcPr marL="67472" marR="7497" marT="7497"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854747268"/>
                  </a:ext>
                </a:extLst>
              </a:tr>
            </a:tbl>
          </a:graphicData>
        </a:graphic>
      </p:graphicFrame>
      <p:sp>
        <p:nvSpPr>
          <p:cNvPr id="2" name="Title 28">
            <a:extLst>
              <a:ext uri="{FF2B5EF4-FFF2-40B4-BE49-F238E27FC236}">
                <a16:creationId xmlns:a16="http://schemas.microsoft.com/office/drawing/2014/main" id="{39E1FB34-0E14-A07F-3A2B-357615A572AC}"/>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AlphaFold3 benchmarking</a:t>
            </a:r>
          </a:p>
        </p:txBody>
      </p:sp>
    </p:spTree>
    <p:extLst>
      <p:ext uri="{BB962C8B-B14F-4D97-AF65-F5344CB8AC3E}">
        <p14:creationId xmlns:p14="http://schemas.microsoft.com/office/powerpoint/2010/main" val="142401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6CACE165-F855-D8B3-018A-34C4636A811B}"/>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67991EAA-91A0-B674-2EBD-A059F396C102}"/>
              </a:ext>
            </a:extLst>
          </p:cNvPr>
          <p:cNvSpPr txBox="1">
            <a:spLocks/>
          </p:cNvSpPr>
          <p:nvPr/>
        </p:nvSpPr>
        <p:spPr>
          <a:xfrm>
            <a:off x="327303" y="1209210"/>
            <a:ext cx="5058968" cy="3992284"/>
          </a:xfrm>
          <a:prstGeom prst="rect">
            <a:avLst/>
          </a:prstGeom>
        </p:spPr>
        <p:txBody>
          <a:bodyPr vert="horz" lIns="0" tIns="0" rIns="0" bIns="0" rtlCol="0" anchor="t" anchorCtr="0">
            <a:normAutofit fontScale="92500" lnSpcReduction="2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endParaRPr lang="en-AU" sz="2000" b="1">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Protein Structure Predictions: </a:t>
            </a:r>
            <a:br>
              <a:rPr lang="en-AU" sz="2000" b="1">
                <a:solidFill>
                  <a:schemeClr val="bg1">
                    <a:lumMod val="95000"/>
                  </a:schemeClr>
                </a:solidFill>
                <a:latin typeface="Arial" panose="020B0604020202020204" pitchFamily="34" charset="0"/>
                <a:cs typeface="Arial" panose="020B0604020202020204" pitchFamily="34" charset="0"/>
              </a:rPr>
            </a:br>
            <a:r>
              <a:rPr lang="en-AU" sz="2000">
                <a:solidFill>
                  <a:schemeClr val="bg1">
                    <a:lumMod val="95000"/>
                  </a:schemeClr>
                </a:solidFill>
                <a:latin typeface="Arial" panose="020B0604020202020204" pitchFamily="34" charset="0"/>
                <a:cs typeface="Arial" panose="020B0604020202020204" pitchFamily="34" charset="0"/>
              </a:rPr>
              <a:t>The AlphaFold Database provides highly accurate predictions of protein 3D structures using DeepMind’s AlphaFold AI model </a:t>
            </a:r>
          </a:p>
          <a:p>
            <a:pPr>
              <a:lnSpc>
                <a:spcPct val="90000"/>
              </a:lnSpc>
            </a:pPr>
            <a:endParaRPr lang="en-AU" sz="2000">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Extensive Coverage: </a:t>
            </a:r>
            <a:br>
              <a:rPr lang="en-AU" sz="2000" b="1">
                <a:solidFill>
                  <a:schemeClr val="bg1">
                    <a:lumMod val="95000"/>
                  </a:schemeClr>
                </a:solidFill>
                <a:latin typeface="Arial" panose="020B0604020202020204" pitchFamily="34" charset="0"/>
                <a:cs typeface="Arial" panose="020B0604020202020204" pitchFamily="34" charset="0"/>
              </a:rPr>
            </a:br>
            <a:r>
              <a:rPr lang="en-AU" sz="2000">
                <a:solidFill>
                  <a:schemeClr val="bg1">
                    <a:lumMod val="95000"/>
                  </a:schemeClr>
                </a:solidFill>
                <a:latin typeface="Arial" panose="020B0604020202020204" pitchFamily="34" charset="0"/>
                <a:cs typeface="Arial" panose="020B0604020202020204" pitchFamily="34" charset="0"/>
              </a:rPr>
              <a:t>It includes millions of protein structures from a wide range of organisms, including humans, plants, bacteria, and viruses, supporting research in medicine, agriculture, and biotechnology.</a:t>
            </a:r>
          </a:p>
          <a:p>
            <a:pPr marL="609585" indent="-609585">
              <a:lnSpc>
                <a:spcPct val="90000"/>
              </a:lnSpc>
              <a:buAutoNum type="arabicParenR"/>
            </a:pPr>
            <a:endParaRPr lang="en-AU" sz="2000" b="1">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Open Access Resource: </a:t>
            </a:r>
            <a:br>
              <a:rPr lang="en-AU" sz="2000" b="1">
                <a:solidFill>
                  <a:schemeClr val="bg1">
                    <a:lumMod val="95000"/>
                  </a:schemeClr>
                </a:solidFill>
                <a:latin typeface="Arial" panose="020B0604020202020204" pitchFamily="34" charset="0"/>
                <a:cs typeface="Arial" panose="020B0604020202020204" pitchFamily="34" charset="0"/>
              </a:rPr>
            </a:br>
            <a:r>
              <a:rPr lang="en-AU" sz="2000">
                <a:solidFill>
                  <a:schemeClr val="bg1">
                    <a:lumMod val="95000"/>
                  </a:schemeClr>
                </a:solidFill>
                <a:latin typeface="Arial" panose="020B0604020202020204" pitchFamily="34" charset="0"/>
                <a:cs typeface="Arial" panose="020B0604020202020204" pitchFamily="34" charset="0"/>
              </a:rPr>
              <a:t>The database is freely available to researchers worldwide, hosted by the European Bioinformatics Institute (EMBL-EBI), promoting open science and accelerating discoveries in life sciences.</a:t>
            </a:r>
          </a:p>
        </p:txBody>
      </p:sp>
      <p:pic>
        <p:nvPicPr>
          <p:cNvPr id="4" name="Picture 3">
            <a:extLst>
              <a:ext uri="{FF2B5EF4-FFF2-40B4-BE49-F238E27FC236}">
                <a16:creationId xmlns:a16="http://schemas.microsoft.com/office/drawing/2014/main" id="{D2681C76-7E8C-5FC6-CE18-4B1D89A599DE}"/>
              </a:ext>
            </a:extLst>
          </p:cNvPr>
          <p:cNvPicPr>
            <a:picLocks noChangeAspect="1"/>
          </p:cNvPicPr>
          <p:nvPr/>
        </p:nvPicPr>
        <p:blipFill>
          <a:blip r:embed="rId2"/>
          <a:stretch>
            <a:fillRect/>
          </a:stretch>
        </p:blipFill>
        <p:spPr>
          <a:xfrm>
            <a:off x="5693950" y="1606704"/>
            <a:ext cx="5996819" cy="3749746"/>
          </a:xfrm>
          <a:prstGeom prst="rect">
            <a:avLst/>
          </a:prstGeom>
        </p:spPr>
      </p:pic>
      <p:sp>
        <p:nvSpPr>
          <p:cNvPr id="2" name="Title 28">
            <a:extLst>
              <a:ext uri="{FF2B5EF4-FFF2-40B4-BE49-F238E27FC236}">
                <a16:creationId xmlns:a16="http://schemas.microsoft.com/office/drawing/2014/main" id="{CCA16752-3464-2814-D452-6AADBFCAD18E}"/>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667" b="1">
                <a:solidFill>
                  <a:srgbClr val="00A9CD"/>
                </a:solidFill>
                <a:latin typeface="Arial" panose="020B0604020202020204" pitchFamily="34" charset="0"/>
                <a:cs typeface="Arial" panose="020B0604020202020204" pitchFamily="34" charset="0"/>
              </a:rPr>
              <a:t>Interactive Activity #1: AlphaFold Database</a:t>
            </a:r>
          </a:p>
        </p:txBody>
      </p:sp>
    </p:spTree>
    <p:extLst>
      <p:ext uri="{BB962C8B-B14F-4D97-AF65-F5344CB8AC3E}">
        <p14:creationId xmlns:p14="http://schemas.microsoft.com/office/powerpoint/2010/main" val="2496485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ED277-48C6-CE46-AC38-28C562A23F91}"/>
              </a:ext>
            </a:extLst>
          </p:cNvPr>
          <p:cNvPicPr>
            <a:picLocks noChangeAspect="1"/>
          </p:cNvPicPr>
          <p:nvPr/>
        </p:nvPicPr>
        <p:blipFill>
          <a:blip r:embed="rId2"/>
          <a:srcRect l="55010" t="29871" r="3378" b="8810"/>
          <a:stretch>
            <a:fillRect/>
          </a:stretch>
        </p:blipFill>
        <p:spPr>
          <a:xfrm>
            <a:off x="3183960" y="1150071"/>
            <a:ext cx="5824080" cy="5363851"/>
          </a:xfrm>
          <a:prstGeom prst="rect">
            <a:avLst/>
          </a:prstGeom>
        </p:spPr>
      </p:pic>
      <p:sp>
        <p:nvSpPr>
          <p:cNvPr id="6" name="Title 28">
            <a:extLst>
              <a:ext uri="{FF2B5EF4-FFF2-40B4-BE49-F238E27FC236}">
                <a16:creationId xmlns:a16="http://schemas.microsoft.com/office/drawing/2014/main" id="{8AE7141B-87AE-124F-A3D2-BD3B5DE511BA}"/>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667" b="1" dirty="0">
                <a:solidFill>
                  <a:srgbClr val="00A9CD"/>
                </a:solidFill>
                <a:latin typeface="Arial" panose="020B0604020202020204" pitchFamily="34" charset="0"/>
                <a:cs typeface="Arial" panose="020B0604020202020204" pitchFamily="34" charset="0"/>
              </a:rPr>
              <a:t>Interactive Activity #1: AlphaFold Database</a:t>
            </a:r>
          </a:p>
        </p:txBody>
      </p:sp>
    </p:spTree>
    <p:extLst>
      <p:ext uri="{BB962C8B-B14F-4D97-AF65-F5344CB8AC3E}">
        <p14:creationId xmlns:p14="http://schemas.microsoft.com/office/powerpoint/2010/main" val="3325323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AD4B480-776E-5E5C-6BAC-30A454C7EF13}"/>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53E1CAD9-E5DB-8F04-E563-9A1DDB34C547}"/>
              </a:ext>
            </a:extLst>
          </p:cNvPr>
          <p:cNvSpPr txBox="1">
            <a:spLocks/>
          </p:cNvSpPr>
          <p:nvPr/>
        </p:nvSpPr>
        <p:spPr>
          <a:xfrm>
            <a:off x="241578" y="1485435"/>
            <a:ext cx="5058968" cy="3992284"/>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000" b="1" dirty="0">
                <a:solidFill>
                  <a:schemeClr val="bg1">
                    <a:lumMod val="95000"/>
                  </a:schemeClr>
                </a:solidFill>
                <a:latin typeface="Arial" panose="020B0604020202020204" pitchFamily="34" charset="0"/>
                <a:cs typeface="Arial" panose="020B0604020202020204" pitchFamily="34" charset="0"/>
              </a:rPr>
              <a:t>Task: </a:t>
            </a:r>
            <a:r>
              <a:rPr lang="en-AU" sz="2000" dirty="0">
                <a:solidFill>
                  <a:schemeClr val="bg1">
                    <a:lumMod val="95000"/>
                  </a:schemeClr>
                </a:solidFill>
                <a:latin typeface="Arial" panose="020B0604020202020204" pitchFamily="34" charset="0"/>
                <a:cs typeface="Arial" panose="020B0604020202020204" pitchFamily="34" charset="0"/>
              </a:rPr>
              <a:t>Select a mutant of your choice and explore it in the AlphaFold Protein Structure Database</a:t>
            </a:r>
          </a:p>
          <a:p>
            <a:pPr>
              <a:lnSpc>
                <a:spcPct val="90000"/>
              </a:lnSpc>
            </a:pPr>
            <a:endParaRPr lang="en-AU" sz="2000" b="1" dirty="0">
              <a:solidFill>
                <a:schemeClr val="bg1">
                  <a:lumMod val="95000"/>
                </a:schemeClr>
              </a:solidFill>
              <a:latin typeface="Arial" panose="020B0604020202020204" pitchFamily="34" charset="0"/>
              <a:cs typeface="Arial" panose="020B0604020202020204" pitchFamily="34" charset="0"/>
            </a:endParaRPr>
          </a:p>
          <a:p>
            <a:pPr>
              <a:lnSpc>
                <a:spcPct val="90000"/>
              </a:lnSpc>
            </a:pPr>
            <a:endParaRPr lang="en-AU" sz="2000" b="1" dirty="0">
              <a:solidFill>
                <a:schemeClr val="bg1">
                  <a:lumMod val="95000"/>
                </a:schemeClr>
              </a:solidFill>
              <a:latin typeface="Arial" panose="020B0604020202020204" pitchFamily="34" charset="0"/>
              <a:cs typeface="Arial" panose="020B0604020202020204" pitchFamily="34" charset="0"/>
            </a:endParaRPr>
          </a:p>
          <a:p>
            <a:pPr>
              <a:lnSpc>
                <a:spcPct val="90000"/>
              </a:lnSpc>
            </a:pPr>
            <a:endParaRPr lang="en-AU" sz="2800" b="1" dirty="0">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800" b="1" dirty="0">
                <a:solidFill>
                  <a:schemeClr val="bg1">
                    <a:lumMod val="95000"/>
                  </a:schemeClr>
                </a:solidFill>
                <a:latin typeface="Arial" panose="020B0604020202020204" pitchFamily="34" charset="0"/>
                <a:cs typeface="Arial" panose="020B0604020202020204" pitchFamily="34" charset="0"/>
              </a:rPr>
              <a:t>https://alphafold.com/ </a:t>
            </a:r>
            <a:endParaRPr lang="en-AU" sz="2800" dirty="0">
              <a:solidFill>
                <a:schemeClr val="bg1">
                  <a:lumMod val="9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44DFC03-99A8-5405-193B-FB3B72AF0AB5}"/>
              </a:ext>
            </a:extLst>
          </p:cNvPr>
          <p:cNvPicPr>
            <a:picLocks noChangeAspect="1"/>
          </p:cNvPicPr>
          <p:nvPr/>
        </p:nvPicPr>
        <p:blipFill>
          <a:blip r:embed="rId2"/>
          <a:stretch>
            <a:fillRect/>
          </a:stretch>
        </p:blipFill>
        <p:spPr>
          <a:xfrm>
            <a:off x="5693950" y="1606704"/>
            <a:ext cx="5996819" cy="3749746"/>
          </a:xfrm>
          <a:prstGeom prst="rect">
            <a:avLst/>
          </a:prstGeom>
        </p:spPr>
      </p:pic>
      <p:sp>
        <p:nvSpPr>
          <p:cNvPr id="2" name="Title 28">
            <a:extLst>
              <a:ext uri="{FF2B5EF4-FFF2-40B4-BE49-F238E27FC236}">
                <a16:creationId xmlns:a16="http://schemas.microsoft.com/office/drawing/2014/main" id="{154639AF-4B4A-E0C1-B336-E052F55A85AF}"/>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667" b="1" dirty="0">
                <a:solidFill>
                  <a:srgbClr val="00A9CD"/>
                </a:solidFill>
                <a:latin typeface="Arial" panose="020B0604020202020204" pitchFamily="34" charset="0"/>
                <a:cs typeface="Arial" panose="020B0604020202020204" pitchFamily="34" charset="0"/>
              </a:rPr>
              <a:t>Interactive Activity #1: AlphaFold Database</a:t>
            </a:r>
          </a:p>
        </p:txBody>
      </p:sp>
    </p:spTree>
    <p:extLst>
      <p:ext uri="{BB962C8B-B14F-4D97-AF65-F5344CB8AC3E}">
        <p14:creationId xmlns:p14="http://schemas.microsoft.com/office/powerpoint/2010/main" val="416111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BEB04F2-EAFC-C626-0EED-B9DB84186FC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2312A2-56DC-8D46-487E-E07223FF3A68}"/>
              </a:ext>
            </a:extLst>
          </p:cNvPr>
          <p:cNvSpPr>
            <a:spLocks noGrp="1"/>
          </p:cNvSpPr>
          <p:nvPr>
            <p:ph idx="1"/>
          </p:nvPr>
        </p:nvSpPr>
        <p:spPr/>
        <p:txBody>
          <a:bodyPr/>
          <a:lstStyle/>
          <a:p>
            <a:pPr marL="0" indent="0">
              <a:buNone/>
            </a:pPr>
            <a:r>
              <a:rPr lang="en-AU" dirty="0">
                <a:latin typeface="Arial" panose="020B0604020202020204" pitchFamily="34" charset="0"/>
                <a:cs typeface="Arial" panose="020B0604020202020204" pitchFamily="34" charset="0"/>
              </a:rPr>
              <a:t>Key objectives:</a:t>
            </a:r>
          </a:p>
          <a:p>
            <a:r>
              <a:rPr lang="en-AU" dirty="0">
                <a:latin typeface="Arial" panose="020B0604020202020204" pitchFamily="34" charset="0"/>
                <a:cs typeface="Arial" panose="020B0604020202020204" pitchFamily="34" charset="0"/>
              </a:rPr>
              <a:t>1. Understand architectural differences between AF2 and AF3,</a:t>
            </a:r>
          </a:p>
          <a:p>
            <a:r>
              <a:rPr lang="en-AU" dirty="0">
                <a:latin typeface="Arial" panose="020B0604020202020204" pitchFamily="34" charset="0"/>
                <a:cs typeface="Arial" panose="020B0604020202020204" pitchFamily="34" charset="0"/>
              </a:rPr>
              <a:t>2. Understand AF3 metrics; </a:t>
            </a:r>
            <a:r>
              <a:rPr lang="en-AU" dirty="0" err="1">
                <a:latin typeface="Arial" panose="020B0604020202020204" pitchFamily="34" charset="0"/>
                <a:cs typeface="Arial" panose="020B0604020202020204" pitchFamily="34" charset="0"/>
              </a:rPr>
              <a:t>pLDDT</a:t>
            </a:r>
            <a:r>
              <a:rPr lang="en-AU" dirty="0">
                <a:latin typeface="Arial" panose="020B0604020202020204" pitchFamily="34" charset="0"/>
                <a:cs typeface="Arial" panose="020B0604020202020204" pitchFamily="34" charset="0"/>
              </a:rPr>
              <a:t>, PAE, </a:t>
            </a:r>
            <a:r>
              <a:rPr lang="en-AU" dirty="0" err="1">
                <a:latin typeface="Arial" panose="020B0604020202020204" pitchFamily="34" charset="0"/>
                <a:cs typeface="Arial" panose="020B0604020202020204" pitchFamily="34" charset="0"/>
              </a:rPr>
              <a:t>iPTM</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3. Navigate the AlphaFold protein database and UniProt,</a:t>
            </a:r>
          </a:p>
          <a:p>
            <a:r>
              <a:rPr lang="en-AU" dirty="0">
                <a:latin typeface="Arial" panose="020B0604020202020204" pitchFamily="34" charset="0"/>
                <a:cs typeface="Arial" panose="020B0604020202020204" pitchFamily="34" charset="0"/>
              </a:rPr>
              <a:t>4. Use the AlphaFold3 server to visualise your protein structures.</a:t>
            </a:r>
          </a:p>
          <a:p>
            <a:endParaRPr lang="en-AU"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6A4403B-A796-4343-3934-00F425E01413}"/>
              </a:ext>
            </a:extLst>
          </p:cNvPr>
          <p:cNvSpPr>
            <a:spLocks noGrp="1"/>
          </p:cNvSpPr>
          <p:nvPr>
            <p:ph type="title"/>
          </p:nvPr>
        </p:nvSpPr>
        <p:spPr/>
        <p:txBody>
          <a:bodyPr/>
          <a:lstStyle/>
          <a:p>
            <a:r>
              <a:rPr lang="en-AU" b="1">
                <a:solidFill>
                  <a:schemeClr val="bg1"/>
                </a:solidFill>
                <a:latin typeface="Arial" panose="020B0604020202020204" pitchFamily="34" charset="0"/>
                <a:cs typeface="Arial" panose="020B0604020202020204" pitchFamily="34" charset="0"/>
              </a:rPr>
              <a:t>Summary + Wrap-up</a:t>
            </a:r>
          </a:p>
        </p:txBody>
      </p:sp>
    </p:spTree>
    <p:extLst>
      <p:ext uri="{BB962C8B-B14F-4D97-AF65-F5344CB8AC3E}">
        <p14:creationId xmlns:p14="http://schemas.microsoft.com/office/powerpoint/2010/main" val="586003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A238E-25D7-CE5D-965E-43CAF3E66C5E}"/>
              </a:ext>
            </a:extLst>
          </p:cNvPr>
          <p:cNvSpPr>
            <a:spLocks noGrp="1"/>
          </p:cNvSpPr>
          <p:nvPr>
            <p:ph idx="1"/>
          </p:nvPr>
        </p:nvSpPr>
        <p:spPr/>
        <p:txBody>
          <a:bodyPr/>
          <a:lstStyle/>
          <a:p>
            <a:r>
              <a:rPr lang="en-AU">
                <a:latin typeface="Arial" panose="020B0604020202020204" pitchFamily="34" charset="0"/>
                <a:cs typeface="Arial" panose="020B0604020202020204" pitchFamily="34" charset="0"/>
              </a:rPr>
              <a:t>Case study – HIV1-protease</a:t>
            </a:r>
          </a:p>
        </p:txBody>
      </p:sp>
      <p:sp>
        <p:nvSpPr>
          <p:cNvPr id="3" name="Title 2">
            <a:extLst>
              <a:ext uri="{FF2B5EF4-FFF2-40B4-BE49-F238E27FC236}">
                <a16:creationId xmlns:a16="http://schemas.microsoft.com/office/drawing/2014/main" id="{D751EE11-E210-ED6D-1FCE-02CB59CB9F81}"/>
              </a:ext>
            </a:extLst>
          </p:cNvPr>
          <p:cNvSpPr>
            <a:spLocks noGrp="1"/>
          </p:cNvSpPr>
          <p:nvPr>
            <p:ph type="title"/>
          </p:nvPr>
        </p:nvSpPr>
        <p:spPr/>
        <p:txBody>
          <a:bodyPr/>
          <a:lstStyle/>
          <a:p>
            <a:r>
              <a:rPr lang="en-AU" b="1">
                <a:solidFill>
                  <a:schemeClr val="bg1"/>
                </a:solidFill>
                <a:latin typeface="Arial" panose="020B0604020202020204" pitchFamily="34" charset="0"/>
                <a:cs typeface="Arial" panose="020B0604020202020204" pitchFamily="34" charset="0"/>
              </a:rPr>
              <a:t>Tomorrow?</a:t>
            </a:r>
          </a:p>
        </p:txBody>
      </p:sp>
    </p:spTree>
    <p:extLst>
      <p:ext uri="{BB962C8B-B14F-4D97-AF65-F5344CB8AC3E}">
        <p14:creationId xmlns:p14="http://schemas.microsoft.com/office/powerpoint/2010/main" val="40636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69D4855-D189-DB70-F581-FA71977EB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066ED2-CE84-7471-E5D0-CE2798E7FC37}"/>
              </a:ext>
            </a:extLst>
          </p:cNvPr>
          <p:cNvSpPr>
            <a:spLocks noGrp="1"/>
          </p:cNvSpPr>
          <p:nvPr>
            <p:ph type="title"/>
          </p:nvPr>
        </p:nvSpPr>
        <p:spPr>
          <a:xfrm>
            <a:off x="1625600" y="2594768"/>
            <a:ext cx="8940800" cy="1325563"/>
          </a:xfrm>
        </p:spPr>
        <p:txBody>
          <a:bodyPr>
            <a:normAutofit/>
          </a:bodyPr>
          <a:lstStyle/>
          <a:p>
            <a:r>
              <a:rPr lang="en-AU" b="1">
                <a:solidFill>
                  <a:schemeClr val="bg1"/>
                </a:solidFill>
                <a:latin typeface="Arial" panose="020B0604020202020204" pitchFamily="34" charset="0"/>
                <a:cs typeface="Arial" panose="020B0604020202020204" pitchFamily="34" charset="0"/>
              </a:rPr>
              <a:t>Day 1: Intro and some wrangling</a:t>
            </a:r>
          </a:p>
        </p:txBody>
      </p:sp>
    </p:spTree>
    <p:extLst>
      <p:ext uri="{BB962C8B-B14F-4D97-AF65-F5344CB8AC3E}">
        <p14:creationId xmlns:p14="http://schemas.microsoft.com/office/powerpoint/2010/main" val="359841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B694A7-27B9-865E-DE01-E7E9FA8E3CBA}"/>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8">
            <a:extLst>
              <a:ext uri="{FF2B5EF4-FFF2-40B4-BE49-F238E27FC236}">
                <a16:creationId xmlns:a16="http://schemas.microsoft.com/office/drawing/2014/main" id="{5EFED95A-7D3C-DF91-9741-A285488771B1}"/>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rgbClr val="FFFFFF"/>
                </a:solidFill>
                <a:latin typeface="+mj-lt"/>
                <a:ea typeface="+mj-ea"/>
                <a:cs typeface="+mj-cs"/>
              </a:rPr>
              <a:t>Workshop agenda, Day 2</a:t>
            </a:r>
          </a:p>
        </p:txBody>
      </p:sp>
      <p:pic>
        <p:nvPicPr>
          <p:cNvPr id="3" name="Picture 2">
            <a:extLst>
              <a:ext uri="{FF2B5EF4-FFF2-40B4-BE49-F238E27FC236}">
                <a16:creationId xmlns:a16="http://schemas.microsoft.com/office/drawing/2014/main" id="{F06971E8-7702-57A2-0EEC-3897567BEDA2}"/>
              </a:ext>
            </a:extLst>
          </p:cNvPr>
          <p:cNvPicPr>
            <a:picLocks noChangeAspect="1"/>
          </p:cNvPicPr>
          <p:nvPr/>
        </p:nvPicPr>
        <p:blipFill>
          <a:blip r:embed="rId2"/>
          <a:stretch>
            <a:fillRect/>
          </a:stretch>
        </p:blipFill>
        <p:spPr>
          <a:xfrm>
            <a:off x="4871446" y="1776450"/>
            <a:ext cx="6780700" cy="3305099"/>
          </a:xfrm>
          <a:prstGeom prst="rect">
            <a:avLst/>
          </a:prstGeom>
        </p:spPr>
      </p:pic>
    </p:spTree>
    <p:extLst>
      <p:ext uri="{BB962C8B-B14F-4D97-AF65-F5344CB8AC3E}">
        <p14:creationId xmlns:p14="http://schemas.microsoft.com/office/powerpoint/2010/main" val="18369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E5337F-32F0-0DDD-B009-D5F8F1C762E9}"/>
              </a:ext>
            </a:extLst>
          </p:cNvPr>
          <p:cNvSpPr txBox="1"/>
          <p:nvPr/>
        </p:nvSpPr>
        <p:spPr>
          <a:xfrm>
            <a:off x="209395" y="977927"/>
            <a:ext cx="4995397" cy="5365571"/>
          </a:xfrm>
          <a:prstGeom prst="rect">
            <a:avLst/>
          </a:prstGeom>
          <a:noFill/>
        </p:spPr>
        <p:txBody>
          <a:bodyPr wrap="square">
            <a:spAutoFit/>
          </a:bodyPr>
          <a:lstStyle/>
          <a:p>
            <a:pPr algn="l">
              <a:lnSpc>
                <a:spcPts val="2100"/>
              </a:lnSpc>
              <a:spcBef>
                <a:spcPts val="975"/>
              </a:spcBef>
              <a:spcAft>
                <a:spcPts val="225"/>
              </a:spcAft>
              <a:buNone/>
            </a:pPr>
            <a:r>
              <a:rPr lang="en-AU" sz="1600" b="1" i="0">
                <a:solidFill>
                  <a:srgbClr val="424242"/>
                </a:solidFill>
                <a:effectLst/>
                <a:latin typeface="Arial" panose="020B0604020202020204" pitchFamily="34" charset="0"/>
                <a:cs typeface="Arial" panose="020B0604020202020204" pitchFamily="34" charset="0"/>
              </a:rPr>
              <a:t>Structural Overview</a:t>
            </a:r>
          </a:p>
          <a:p>
            <a:pPr algn="l">
              <a:spcBef>
                <a:spcPts val="600"/>
              </a:spcBef>
              <a:spcAft>
                <a:spcPts val="300"/>
              </a:spcAft>
              <a:buNone/>
            </a:pPr>
            <a:r>
              <a:rPr lang="en-AU" sz="1600" b="0" i="0">
                <a:solidFill>
                  <a:srgbClr val="424242"/>
                </a:solidFill>
                <a:effectLst/>
                <a:latin typeface="Arial" panose="020B0604020202020204" pitchFamily="34" charset="0"/>
                <a:cs typeface="Arial" panose="020B0604020202020204" pitchFamily="34" charset="0"/>
              </a:rPr>
              <a:t>HIV-1 protease (PR) is a </a:t>
            </a:r>
            <a:r>
              <a:rPr lang="en-AU" sz="1600" b="1" i="0" err="1">
                <a:solidFill>
                  <a:srgbClr val="424242"/>
                </a:solidFill>
                <a:effectLst/>
                <a:latin typeface="Arial" panose="020B0604020202020204" pitchFamily="34" charset="0"/>
                <a:cs typeface="Arial" panose="020B0604020202020204" pitchFamily="34" charset="0"/>
              </a:rPr>
              <a:t>homodimeric</a:t>
            </a:r>
            <a:r>
              <a:rPr lang="en-AU" sz="1600" b="1" i="0">
                <a:solidFill>
                  <a:srgbClr val="424242"/>
                </a:solidFill>
                <a:effectLst/>
                <a:latin typeface="Arial" panose="020B0604020202020204" pitchFamily="34" charset="0"/>
                <a:cs typeface="Arial" panose="020B0604020202020204" pitchFamily="34" charset="0"/>
              </a:rPr>
              <a:t> aspartyl protease</a:t>
            </a:r>
            <a:r>
              <a:rPr lang="en-AU" sz="1600" b="0" i="0">
                <a:solidFill>
                  <a:srgbClr val="424242"/>
                </a:solidFill>
                <a:effectLst/>
                <a:latin typeface="Arial" panose="020B0604020202020204" pitchFamily="34" charset="0"/>
                <a:cs typeface="Arial" panose="020B0604020202020204" pitchFamily="34" charset="0"/>
              </a:rPr>
              <a:t>, with each monomer comprising 99 amino acids. The </a:t>
            </a:r>
            <a:r>
              <a:rPr lang="en-AU" sz="1600" b="1" i="0">
                <a:solidFill>
                  <a:srgbClr val="424242"/>
                </a:solidFill>
                <a:effectLst/>
                <a:latin typeface="Arial" panose="020B0604020202020204" pitchFamily="34" charset="0"/>
                <a:cs typeface="Arial" panose="020B0604020202020204" pitchFamily="34" charset="0"/>
              </a:rPr>
              <a:t>active site</a:t>
            </a:r>
            <a:r>
              <a:rPr lang="en-AU" sz="1600" b="0" i="0">
                <a:solidFill>
                  <a:srgbClr val="424242"/>
                </a:solidFill>
                <a:effectLst/>
                <a:latin typeface="Arial" panose="020B0604020202020204" pitchFamily="34" charset="0"/>
                <a:cs typeface="Arial" panose="020B0604020202020204" pitchFamily="34" charset="0"/>
              </a:rPr>
              <a:t> is formed at the dimer interface, with each monomer contributing one catalytic aspartate (Asp25 and Asp25′), essential for enzymatic activity </a:t>
            </a:r>
          </a:p>
          <a:p>
            <a:pPr>
              <a:buNone/>
            </a:pPr>
            <a:endParaRPr lang="en-AU" sz="1600" b="1">
              <a:solidFill>
                <a:srgbClr val="424242"/>
              </a:solidFill>
              <a:latin typeface="Arial" panose="020B0604020202020204" pitchFamily="34" charset="0"/>
              <a:cs typeface="Arial" panose="020B0604020202020204" pitchFamily="34" charset="0"/>
            </a:endParaRPr>
          </a:p>
          <a:p>
            <a:pPr>
              <a:buNone/>
            </a:pPr>
            <a:r>
              <a:rPr lang="en-AU" sz="1600">
                <a:latin typeface="Arial" panose="020B0604020202020204" pitchFamily="34" charset="0"/>
                <a:cs typeface="Arial" panose="020B0604020202020204" pitchFamily="34" charset="0"/>
              </a:rPr>
              <a:t>The enzyme cleaves the Gag and Gag-Pol polyproteins at specific sites, enabling the maturation of infectious virions </a:t>
            </a:r>
            <a:endParaRPr lang="en-AU" sz="1600">
              <a:effectLst/>
              <a:latin typeface="Arial" panose="020B0604020202020204" pitchFamily="34" charset="0"/>
              <a:cs typeface="Arial" panose="020B0604020202020204" pitchFamily="34" charset="0"/>
            </a:endParaRPr>
          </a:p>
          <a:p>
            <a:pPr algn="l">
              <a:lnSpc>
                <a:spcPts val="2100"/>
              </a:lnSpc>
              <a:spcBef>
                <a:spcPts val="975"/>
              </a:spcBef>
              <a:spcAft>
                <a:spcPts val="225"/>
              </a:spcAft>
              <a:buNone/>
            </a:pPr>
            <a:endParaRPr lang="en-AU" sz="1600" b="1" i="0">
              <a:solidFill>
                <a:srgbClr val="424242"/>
              </a:solidFill>
              <a:effectLst/>
              <a:latin typeface="Arial" panose="020B0604020202020204" pitchFamily="34" charset="0"/>
              <a:cs typeface="Arial" panose="020B0604020202020204" pitchFamily="34" charset="0"/>
            </a:endParaRPr>
          </a:p>
          <a:p>
            <a:pPr algn="l">
              <a:lnSpc>
                <a:spcPts val="2100"/>
              </a:lnSpc>
              <a:spcBef>
                <a:spcPts val="975"/>
              </a:spcBef>
              <a:spcAft>
                <a:spcPts val="225"/>
              </a:spcAft>
              <a:buNone/>
            </a:pPr>
            <a:r>
              <a:rPr lang="en-AU" sz="1600" b="1" i="0">
                <a:solidFill>
                  <a:srgbClr val="424242"/>
                </a:solidFill>
                <a:effectLst/>
                <a:latin typeface="Arial" panose="020B0604020202020204" pitchFamily="34" charset="0"/>
                <a:cs typeface="Arial" panose="020B0604020202020204" pitchFamily="34" charset="0"/>
              </a:rPr>
              <a:t>Functional Dynamics</a:t>
            </a:r>
          </a:p>
          <a:p>
            <a:pPr algn="l">
              <a:spcBef>
                <a:spcPts val="600"/>
              </a:spcBef>
              <a:spcAft>
                <a:spcPts val="300"/>
              </a:spcAft>
              <a:buNone/>
            </a:pPr>
            <a:r>
              <a:rPr lang="en-AU" sz="1600" b="0" i="0">
                <a:solidFill>
                  <a:srgbClr val="424242"/>
                </a:solidFill>
                <a:effectLst/>
                <a:latin typeface="Arial" panose="020B0604020202020204" pitchFamily="34" charset="0"/>
                <a:cs typeface="Arial" panose="020B0604020202020204" pitchFamily="34" charset="0"/>
              </a:rPr>
              <a:t>The protease flaps—flexible β-hairpin loops—play a critical role in substrate and inhibitor binding. These flaps open to allow substrate entry and close to stabilize the bound ligand. Structural studies have shown that flap dynamics are tightly linked to inhibitor efficacy and resistance </a:t>
            </a:r>
          </a:p>
        </p:txBody>
      </p:sp>
      <p:sp>
        <p:nvSpPr>
          <p:cNvPr id="2" name="Title 3">
            <a:extLst>
              <a:ext uri="{FF2B5EF4-FFF2-40B4-BE49-F238E27FC236}">
                <a16:creationId xmlns:a16="http://schemas.microsoft.com/office/drawing/2014/main" id="{F28C2ED6-CC02-CB17-1258-BDD859EBCB7E}"/>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HIV-1 protease – structure and function</a:t>
            </a:r>
          </a:p>
        </p:txBody>
      </p:sp>
      <p:pic>
        <p:nvPicPr>
          <p:cNvPr id="5" name="Picture 4">
            <a:extLst>
              <a:ext uri="{FF2B5EF4-FFF2-40B4-BE49-F238E27FC236}">
                <a16:creationId xmlns:a16="http://schemas.microsoft.com/office/drawing/2014/main" id="{F8D73587-C839-7F5E-7515-8EAF0DE725FD}"/>
              </a:ext>
            </a:extLst>
          </p:cNvPr>
          <p:cNvPicPr>
            <a:picLocks noChangeAspect="1"/>
          </p:cNvPicPr>
          <p:nvPr/>
        </p:nvPicPr>
        <p:blipFill>
          <a:blip r:embed="rId2"/>
          <a:stretch>
            <a:fillRect/>
          </a:stretch>
        </p:blipFill>
        <p:spPr>
          <a:xfrm>
            <a:off x="5204792" y="1738338"/>
            <a:ext cx="6777812" cy="3404854"/>
          </a:xfrm>
          <a:prstGeom prst="rect">
            <a:avLst/>
          </a:prstGeom>
        </p:spPr>
      </p:pic>
    </p:spTree>
    <p:extLst>
      <p:ext uri="{BB962C8B-B14F-4D97-AF65-F5344CB8AC3E}">
        <p14:creationId xmlns:p14="http://schemas.microsoft.com/office/powerpoint/2010/main" val="1909860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B8049-58F1-78C1-870A-3185A584563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787DE6A-3AFE-F4D4-B483-3466EB9E8005}"/>
              </a:ext>
            </a:extLst>
          </p:cNvPr>
          <p:cNvSpPr txBox="1"/>
          <p:nvPr/>
        </p:nvSpPr>
        <p:spPr>
          <a:xfrm>
            <a:off x="333221" y="1754240"/>
            <a:ext cx="4753130" cy="2857192"/>
          </a:xfrm>
          <a:prstGeom prst="rect">
            <a:avLst/>
          </a:prstGeom>
          <a:noFill/>
        </p:spPr>
        <p:txBody>
          <a:bodyPr wrap="square">
            <a:spAutoFit/>
          </a:bodyPr>
          <a:lstStyle/>
          <a:p>
            <a:pPr algn="l">
              <a:lnSpc>
                <a:spcPts val="2100"/>
              </a:lnSpc>
              <a:spcBef>
                <a:spcPts val="975"/>
              </a:spcBef>
              <a:spcAft>
                <a:spcPts val="225"/>
              </a:spcAft>
              <a:buNone/>
            </a:pPr>
            <a:endParaRPr lang="en-AU" sz="1600" b="1" i="0">
              <a:solidFill>
                <a:srgbClr val="424242"/>
              </a:solidFill>
              <a:effectLst/>
              <a:latin typeface="Arial" panose="020B0604020202020204" pitchFamily="34" charset="0"/>
              <a:cs typeface="Arial" panose="020B0604020202020204" pitchFamily="34" charset="0"/>
            </a:endParaRPr>
          </a:p>
          <a:p>
            <a:pPr algn="l">
              <a:lnSpc>
                <a:spcPts val="2100"/>
              </a:lnSpc>
              <a:spcBef>
                <a:spcPts val="975"/>
              </a:spcBef>
              <a:spcAft>
                <a:spcPts val="225"/>
              </a:spcAft>
              <a:buNone/>
            </a:pPr>
            <a:r>
              <a:rPr lang="en-AU" sz="1600" b="1" i="0">
                <a:solidFill>
                  <a:srgbClr val="424242"/>
                </a:solidFill>
                <a:effectLst/>
                <a:latin typeface="Arial" panose="020B0604020202020204" pitchFamily="34" charset="0"/>
                <a:cs typeface="Arial" panose="020B0604020202020204" pitchFamily="34" charset="0"/>
              </a:rPr>
              <a:t>Drug Targeting and Resistance</a:t>
            </a:r>
          </a:p>
          <a:p>
            <a:pPr algn="l">
              <a:spcBef>
                <a:spcPts val="600"/>
              </a:spcBef>
              <a:spcAft>
                <a:spcPts val="300"/>
              </a:spcAft>
              <a:buNone/>
            </a:pPr>
            <a:r>
              <a:rPr lang="en-AU" sz="1600" b="0" i="0">
                <a:solidFill>
                  <a:srgbClr val="424242"/>
                </a:solidFill>
                <a:effectLst/>
                <a:latin typeface="Arial" panose="020B0604020202020204" pitchFamily="34" charset="0"/>
                <a:cs typeface="Arial" panose="020B0604020202020204" pitchFamily="34" charset="0"/>
              </a:rPr>
              <a:t>Due to its essential role in viral replication, HIV-1 PR has been a major target in antiretroviral therapy. However, </a:t>
            </a:r>
            <a:r>
              <a:rPr lang="en-AU" sz="1600" b="1" i="0">
                <a:solidFill>
                  <a:srgbClr val="424242"/>
                </a:solidFill>
                <a:effectLst/>
                <a:latin typeface="Arial" panose="020B0604020202020204" pitchFamily="34" charset="0"/>
                <a:cs typeface="Arial" panose="020B0604020202020204" pitchFamily="34" charset="0"/>
              </a:rPr>
              <a:t>rapid viral mutation</a:t>
            </a:r>
            <a:r>
              <a:rPr lang="en-AU" sz="1600" b="0" i="0">
                <a:solidFill>
                  <a:srgbClr val="424242"/>
                </a:solidFill>
                <a:effectLst/>
                <a:latin typeface="Arial" panose="020B0604020202020204" pitchFamily="34" charset="0"/>
                <a:cs typeface="Arial" panose="020B0604020202020204" pitchFamily="34" charset="0"/>
              </a:rPr>
              <a:t> and </a:t>
            </a:r>
            <a:r>
              <a:rPr lang="en-AU" sz="1600" b="1" i="0">
                <a:solidFill>
                  <a:srgbClr val="424242"/>
                </a:solidFill>
                <a:effectLst/>
                <a:latin typeface="Arial" panose="020B0604020202020204" pitchFamily="34" charset="0"/>
                <a:cs typeface="Arial" panose="020B0604020202020204" pitchFamily="34" charset="0"/>
              </a:rPr>
              <a:t>structural plasticity</a:t>
            </a:r>
            <a:r>
              <a:rPr lang="en-AU" sz="1600" b="0" i="0">
                <a:solidFill>
                  <a:srgbClr val="424242"/>
                </a:solidFill>
                <a:effectLst/>
                <a:latin typeface="Arial" panose="020B0604020202020204" pitchFamily="34" charset="0"/>
                <a:cs typeface="Arial" panose="020B0604020202020204" pitchFamily="34" charset="0"/>
              </a:rPr>
              <a:t> of the protease allow it to tolerate extensive mutations, leading to </a:t>
            </a:r>
            <a:r>
              <a:rPr lang="en-AU" sz="1600" b="1" i="0">
                <a:solidFill>
                  <a:srgbClr val="424242"/>
                </a:solidFill>
                <a:effectLst/>
                <a:latin typeface="Arial" panose="020B0604020202020204" pitchFamily="34" charset="0"/>
                <a:cs typeface="Arial" panose="020B0604020202020204" pitchFamily="34" charset="0"/>
              </a:rPr>
              <a:t>drug resistance</a:t>
            </a:r>
            <a:r>
              <a:rPr lang="en-AU" sz="1600" b="0" i="0">
                <a:solidFill>
                  <a:srgbClr val="424242"/>
                </a:solidFill>
                <a:effectLst/>
                <a:latin typeface="Arial" panose="020B0604020202020204" pitchFamily="34" charset="0"/>
                <a:cs typeface="Arial" panose="020B0604020202020204" pitchFamily="34" charset="0"/>
              </a:rPr>
              <a:t>. Resistance mutations can occur both at the active site and at distal sites that affect flap dynamics or dimer stability </a:t>
            </a:r>
          </a:p>
        </p:txBody>
      </p:sp>
      <p:sp>
        <p:nvSpPr>
          <p:cNvPr id="2" name="Title 3">
            <a:extLst>
              <a:ext uri="{FF2B5EF4-FFF2-40B4-BE49-F238E27FC236}">
                <a16:creationId xmlns:a16="http://schemas.microsoft.com/office/drawing/2014/main" id="{647A56FF-C226-0F6D-1027-5766C53EFB9C}"/>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HIV-1 protease – structure and function</a:t>
            </a:r>
          </a:p>
        </p:txBody>
      </p:sp>
      <p:pic>
        <p:nvPicPr>
          <p:cNvPr id="4" name="Picture 3">
            <a:extLst>
              <a:ext uri="{FF2B5EF4-FFF2-40B4-BE49-F238E27FC236}">
                <a16:creationId xmlns:a16="http://schemas.microsoft.com/office/drawing/2014/main" id="{986B6B89-EC7D-9DE8-16E9-1084026D7361}"/>
              </a:ext>
            </a:extLst>
          </p:cNvPr>
          <p:cNvPicPr>
            <a:picLocks noChangeAspect="1"/>
          </p:cNvPicPr>
          <p:nvPr/>
        </p:nvPicPr>
        <p:blipFill>
          <a:blip r:embed="rId2"/>
          <a:stretch>
            <a:fillRect/>
          </a:stretch>
        </p:blipFill>
        <p:spPr>
          <a:xfrm>
            <a:off x="5204792" y="1738338"/>
            <a:ext cx="6777812" cy="3404854"/>
          </a:xfrm>
          <a:prstGeom prst="rect">
            <a:avLst/>
          </a:prstGeom>
        </p:spPr>
      </p:pic>
    </p:spTree>
    <p:extLst>
      <p:ext uri="{BB962C8B-B14F-4D97-AF65-F5344CB8AC3E}">
        <p14:creationId xmlns:p14="http://schemas.microsoft.com/office/powerpoint/2010/main" val="1323597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18C4D0-9294-88B6-2E27-5D6FA494FD42}"/>
              </a:ext>
            </a:extLst>
          </p:cNvPr>
          <p:cNvSpPr txBox="1"/>
          <p:nvPr/>
        </p:nvSpPr>
        <p:spPr>
          <a:xfrm>
            <a:off x="209395" y="1028343"/>
            <a:ext cx="10812413" cy="4801314"/>
          </a:xfrm>
          <a:prstGeom prst="rect">
            <a:avLst/>
          </a:prstGeom>
          <a:noFill/>
        </p:spPr>
        <p:txBody>
          <a:bodyPr wrap="square">
            <a:spAutoFit/>
          </a:bodyPr>
          <a:lstStyle/>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Darunavir: Mechanism of Action and Resistance</a:t>
            </a:r>
          </a:p>
          <a:p>
            <a:r>
              <a:rPr lang="en-AU" b="1" dirty="0">
                <a:latin typeface="Arial" panose="020B0604020202020204" pitchFamily="34" charset="0"/>
                <a:cs typeface="Arial" panose="020B0604020202020204" pitchFamily="34" charset="0"/>
              </a:rPr>
              <a:t>Binding Mechanism</a:t>
            </a:r>
          </a:p>
          <a:p>
            <a:r>
              <a:rPr lang="en-AU" dirty="0">
                <a:latin typeface="Arial" panose="020B0604020202020204" pitchFamily="34" charset="0"/>
                <a:cs typeface="Arial" panose="020B0604020202020204" pitchFamily="34" charset="0"/>
              </a:rPr>
              <a:t>Darunavir (DRV) is a </a:t>
            </a:r>
            <a:r>
              <a:rPr lang="en-AU" b="1" dirty="0">
                <a:latin typeface="Arial" panose="020B0604020202020204" pitchFamily="34" charset="0"/>
                <a:cs typeface="Arial" panose="020B0604020202020204" pitchFamily="34" charset="0"/>
              </a:rPr>
              <a:t>second-generation protease inhibitor</a:t>
            </a:r>
            <a:r>
              <a:rPr lang="en-AU" dirty="0">
                <a:latin typeface="Arial" panose="020B0604020202020204" pitchFamily="34" charset="0"/>
                <a:cs typeface="Arial" panose="020B0604020202020204" pitchFamily="34" charset="0"/>
              </a:rPr>
              <a:t> with a high genetic barrier to resistance. It binds tightly to the active site of the HIV-1 protease dimer, forming extensive hydrogen bonds and van der Waals contacts, particularly with the backbone atoms of the protease, which are less prone to mutation</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Molecular dynamics simulations show that DRV binds between the flap and active site of the monomer, inducing conformational changes that may prevent dimer formation </a:t>
            </a:r>
          </a:p>
          <a:p>
            <a:endParaRPr lang="en-AU" dirty="0">
              <a:latin typeface="Arial" panose="020B0604020202020204" pitchFamily="34" charset="0"/>
              <a:cs typeface="Arial" panose="020B0604020202020204" pitchFamily="34" charset="0"/>
            </a:endParaRP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Resistance Profile</a:t>
            </a:r>
          </a:p>
          <a:p>
            <a:r>
              <a:rPr lang="en-AU" dirty="0">
                <a:latin typeface="Arial" panose="020B0604020202020204" pitchFamily="34" charset="0"/>
                <a:cs typeface="Arial" panose="020B0604020202020204" pitchFamily="34" charset="0"/>
              </a:rPr>
              <a:t>Darunavir is effective against many PI-resistant HIV strains. However, resistance can still emerge, particularly through </a:t>
            </a:r>
            <a:r>
              <a:rPr lang="en-AU" b="1" dirty="0">
                <a:latin typeface="Arial" panose="020B0604020202020204" pitchFamily="34" charset="0"/>
                <a:cs typeface="Arial" panose="020B0604020202020204" pitchFamily="34" charset="0"/>
              </a:rPr>
              <a:t>mutations in the Gag cleavage sites</a:t>
            </a:r>
            <a:r>
              <a:rPr lang="en-AU" dirty="0">
                <a:latin typeface="Arial" panose="020B0604020202020204" pitchFamily="34" charset="0"/>
                <a:cs typeface="Arial" panose="020B0604020202020204" pitchFamily="34" charset="0"/>
              </a:rPr>
              <a:t> or </a:t>
            </a:r>
            <a:r>
              <a:rPr lang="en-AU" b="1" dirty="0">
                <a:latin typeface="Arial" panose="020B0604020202020204" pitchFamily="34" charset="0"/>
                <a:cs typeface="Arial" panose="020B0604020202020204" pitchFamily="34" charset="0"/>
              </a:rPr>
              <a:t>compensatory mutations</a:t>
            </a:r>
            <a:r>
              <a:rPr lang="en-AU" dirty="0">
                <a:latin typeface="Arial" panose="020B0604020202020204" pitchFamily="34" charset="0"/>
                <a:cs typeface="Arial" panose="020B0604020202020204" pitchFamily="34" charset="0"/>
              </a:rPr>
              <a:t> in the protease that reduce inhibitor binding while maintaining enzymatic function.</a:t>
            </a:r>
          </a:p>
          <a:p>
            <a:endParaRPr lang="en-AU" dirty="0">
              <a:latin typeface="Arial" panose="020B0604020202020204" pitchFamily="34" charset="0"/>
              <a:cs typeface="Arial" panose="020B0604020202020204" pitchFamily="34" charset="0"/>
            </a:endParaRPr>
          </a:p>
        </p:txBody>
      </p:sp>
      <p:sp>
        <p:nvSpPr>
          <p:cNvPr id="2" name="Title 3">
            <a:extLst>
              <a:ext uri="{FF2B5EF4-FFF2-40B4-BE49-F238E27FC236}">
                <a16:creationId xmlns:a16="http://schemas.microsoft.com/office/drawing/2014/main" id="{79D9C08C-73D6-BF36-2563-454A7818E3AD}"/>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Darunavir – mechanism of action</a:t>
            </a:r>
          </a:p>
        </p:txBody>
      </p:sp>
    </p:spTree>
    <p:extLst>
      <p:ext uri="{BB962C8B-B14F-4D97-AF65-F5344CB8AC3E}">
        <p14:creationId xmlns:p14="http://schemas.microsoft.com/office/powerpoint/2010/main" val="151505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2FBB6C-C136-D5B0-A4DA-56D7E25DB8A7}"/>
              </a:ext>
            </a:extLst>
          </p:cNvPr>
          <p:cNvSpPr txBox="1"/>
          <p:nvPr/>
        </p:nvSpPr>
        <p:spPr>
          <a:xfrm>
            <a:off x="3226773" y="773739"/>
            <a:ext cx="3024215" cy="5478423"/>
          </a:xfrm>
          <a:prstGeom prst="rect">
            <a:avLst/>
          </a:prstGeom>
          <a:noFill/>
        </p:spPr>
        <p:txBody>
          <a:bodyPr wrap="square">
            <a:spAutoFit/>
          </a:bodyPr>
          <a:lstStyle/>
          <a:p>
            <a:r>
              <a:rPr lang="en-AU" sz="700">
                <a:latin typeface="Courier New" panose="02070309020205020404" pitchFamily="49" charset="0"/>
                <a:cs typeface="Courier New" panose="02070309020205020404" pitchFamily="49" charset="0"/>
              </a:rPr>
              <a:t>{</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chain_pair_pae_min</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0.8</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0.79</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0.99,</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fraction_disordered</a:t>
            </a:r>
            <a:r>
              <a:rPr lang="en-AU" sz="700">
                <a:latin typeface="Courier New" panose="02070309020205020404" pitchFamily="49" charset="0"/>
                <a:cs typeface="Courier New" panose="02070309020205020404" pitchFamily="49" charset="0"/>
              </a:rPr>
              <a:t>": 0.06,</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has_clash</a:t>
            </a:r>
            <a:r>
              <a:rPr lang="en-AU" sz="700">
                <a:latin typeface="Courier New" panose="02070309020205020404" pitchFamily="49" charset="0"/>
                <a:cs typeface="Courier New" panose="02070309020205020404" pitchFamily="49" charset="0"/>
              </a:rPr>
              <a:t>": 0.0,</a:t>
            </a:r>
          </a:p>
          <a:p>
            <a:r>
              <a:rPr lang="en-AU" sz="700" dirty="0">
                <a:highlight>
                  <a:srgbClr val="FFFF00"/>
                </a:highlight>
                <a:latin typeface="Courier New" panose="02070309020205020404" pitchFamily="49" charset="0"/>
                <a:cs typeface="Courier New" panose="02070309020205020404" pitchFamily="49" charset="0"/>
              </a:rPr>
              <a:t> "</a:t>
            </a:r>
            <a:r>
              <a:rPr lang="en-AU" sz="700" dirty="0" err="1">
                <a:highlight>
                  <a:srgbClr val="FFFF00"/>
                </a:highlight>
                <a:latin typeface="Courier New" panose="02070309020205020404" pitchFamily="49" charset="0"/>
                <a:cs typeface="Courier New" panose="02070309020205020404" pitchFamily="49" charset="0"/>
              </a:rPr>
              <a:t>iptm</a:t>
            </a:r>
            <a:r>
              <a:rPr lang="en-AU" sz="700" dirty="0">
                <a:highlight>
                  <a:srgbClr val="FFFF00"/>
                </a:highlight>
                <a:latin typeface="Courier New" panose="02070309020205020404" pitchFamily="49" charset="0"/>
                <a:cs typeface="Courier New" panose="02070309020205020404" pitchFamily="49" charset="0"/>
              </a:rPr>
              <a:t>": 0.96,</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ptm</a:t>
            </a:r>
            <a:r>
              <a:rPr lang="en-AU" sz="700">
                <a:latin typeface="Courier New" panose="02070309020205020404" pitchFamily="49" charset="0"/>
                <a:cs typeface="Courier New" panose="02070309020205020404" pitchFamily="49" charset="0"/>
              </a:rPr>
              <a:t>": 0.96,</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ranking_score</a:t>
            </a:r>
            <a:r>
              <a:rPr lang="en-AU" sz="700">
                <a:latin typeface="Courier New" panose="02070309020205020404" pitchFamily="49" charset="0"/>
                <a:cs typeface="Courier New" panose="02070309020205020404" pitchFamily="49" charset="0"/>
              </a:rPr>
              <a:t>": 0.99</a:t>
            </a:r>
          </a:p>
        </p:txBody>
      </p:sp>
      <p:sp>
        <p:nvSpPr>
          <p:cNvPr id="10" name="TextBox 9">
            <a:extLst>
              <a:ext uri="{FF2B5EF4-FFF2-40B4-BE49-F238E27FC236}">
                <a16:creationId xmlns:a16="http://schemas.microsoft.com/office/drawing/2014/main" id="{9AB70AB1-1750-B7B6-89C3-B89216E0816A}"/>
              </a:ext>
            </a:extLst>
          </p:cNvPr>
          <p:cNvSpPr txBox="1"/>
          <p:nvPr/>
        </p:nvSpPr>
        <p:spPr>
          <a:xfrm>
            <a:off x="643069" y="770941"/>
            <a:ext cx="2818529" cy="5478423"/>
          </a:xfrm>
          <a:prstGeom prst="rect">
            <a:avLst/>
          </a:prstGeom>
          <a:noFill/>
        </p:spPr>
        <p:txBody>
          <a:bodyPr wrap="square">
            <a:spAutoFit/>
          </a:bodyPr>
          <a:lstStyle/>
          <a:p>
            <a:r>
              <a:rPr lang="en-AU" sz="700">
                <a:latin typeface="Courier New" panose="02070309020205020404" pitchFamily="49" charset="0"/>
                <a:cs typeface="Courier New" panose="02070309020205020404" pitchFamily="49" charset="0"/>
              </a:rPr>
              <a:t>{</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chain_pair_pae_min</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0.8</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0.79</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0.96,</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0.77</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fraction_disordered</a:t>
            </a:r>
            <a:r>
              <a:rPr lang="en-AU" sz="700">
                <a:latin typeface="Courier New" panose="02070309020205020404" pitchFamily="49" charset="0"/>
                <a:cs typeface="Courier New" panose="02070309020205020404" pitchFamily="49" charset="0"/>
              </a:rPr>
              <a:t>": 0.07,</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has_clash</a:t>
            </a:r>
            <a:r>
              <a:rPr lang="en-AU" sz="700">
                <a:latin typeface="Courier New" panose="02070309020205020404" pitchFamily="49" charset="0"/>
                <a:cs typeface="Courier New" panose="02070309020205020404" pitchFamily="49" charset="0"/>
              </a:rPr>
              <a:t>": 0.0,</a:t>
            </a:r>
          </a:p>
          <a:p>
            <a:r>
              <a:rPr lang="en-AU" sz="700" dirty="0">
                <a:highlight>
                  <a:srgbClr val="FFFF00"/>
                </a:highlight>
                <a:latin typeface="Courier New" panose="02070309020205020404" pitchFamily="49" charset="0"/>
                <a:cs typeface="Courier New" panose="02070309020205020404" pitchFamily="49" charset="0"/>
              </a:rPr>
              <a:t> "</a:t>
            </a:r>
            <a:r>
              <a:rPr lang="en-AU" sz="700" dirty="0" err="1">
                <a:highlight>
                  <a:srgbClr val="FFFF00"/>
                </a:highlight>
                <a:latin typeface="Courier New" panose="02070309020205020404" pitchFamily="49" charset="0"/>
                <a:cs typeface="Courier New" panose="02070309020205020404" pitchFamily="49" charset="0"/>
              </a:rPr>
              <a:t>iptm</a:t>
            </a:r>
            <a:r>
              <a:rPr lang="en-AU" sz="700" dirty="0">
                <a:highlight>
                  <a:srgbClr val="FFFF00"/>
                </a:highlight>
                <a:latin typeface="Courier New" panose="02070309020205020404" pitchFamily="49" charset="0"/>
                <a:cs typeface="Courier New" panose="02070309020205020404" pitchFamily="49" charset="0"/>
              </a:rPr>
              <a:t>": 0.96,</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ptm</a:t>
            </a:r>
            <a:r>
              <a:rPr lang="en-AU" sz="700">
                <a:latin typeface="Courier New" panose="02070309020205020404" pitchFamily="49" charset="0"/>
                <a:cs typeface="Courier New" panose="02070309020205020404" pitchFamily="49" charset="0"/>
              </a:rPr>
              <a:t>": 0.96,</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ranking_score</a:t>
            </a:r>
            <a:r>
              <a:rPr lang="en-AU" sz="700">
                <a:latin typeface="Courier New" panose="02070309020205020404" pitchFamily="49" charset="0"/>
                <a:cs typeface="Courier New" panose="02070309020205020404" pitchFamily="49" charset="0"/>
              </a:rPr>
              <a:t>": 1.0</a:t>
            </a:r>
          </a:p>
        </p:txBody>
      </p:sp>
      <p:sp>
        <p:nvSpPr>
          <p:cNvPr id="4" name="TextBox 3">
            <a:extLst>
              <a:ext uri="{FF2B5EF4-FFF2-40B4-BE49-F238E27FC236}">
                <a16:creationId xmlns:a16="http://schemas.microsoft.com/office/drawing/2014/main" id="{BF55E384-231E-D159-74ED-D37CA5D13405}"/>
              </a:ext>
            </a:extLst>
          </p:cNvPr>
          <p:cNvSpPr txBox="1"/>
          <p:nvPr/>
        </p:nvSpPr>
        <p:spPr>
          <a:xfrm>
            <a:off x="5965067" y="792579"/>
            <a:ext cx="3286591" cy="5478423"/>
          </a:xfrm>
          <a:prstGeom prst="rect">
            <a:avLst/>
          </a:prstGeom>
          <a:noFill/>
        </p:spPr>
        <p:txBody>
          <a:bodyPr wrap="square">
            <a:spAutoFit/>
          </a:bodyPr>
          <a:lstStyle/>
          <a:p>
            <a:r>
              <a:rPr lang="en-AU" sz="700">
                <a:latin typeface="Courier New" panose="02070309020205020404" pitchFamily="49" charset="0"/>
                <a:cs typeface="Courier New" panose="02070309020205020404" pitchFamily="49" charset="0"/>
              </a:rPr>
              <a:t>{</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chain_pair_iptm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0.92,</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0.92,</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0.93,</a:t>
            </a:r>
          </a:p>
          <a:p>
            <a:r>
              <a:rPr lang="en-AU" sz="700">
                <a:latin typeface="Courier New" panose="02070309020205020404" pitchFamily="49" charset="0"/>
                <a:cs typeface="Courier New" panose="02070309020205020404" pitchFamily="49" charset="0"/>
              </a:rPr>
              <a:t>   0.94,</a:t>
            </a:r>
          </a:p>
          <a:p>
            <a:r>
              <a:rPr lang="en-AU" sz="700">
                <a:latin typeface="Courier New" panose="02070309020205020404" pitchFamily="49" charset="0"/>
                <a:cs typeface="Courier New" panose="02070309020205020404" pitchFamily="49" charset="0"/>
              </a:rPr>
              <a:t>   0.75</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chain_pair_pae_min</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0.78,</a:t>
            </a:r>
          </a:p>
          <a:p>
            <a:r>
              <a:rPr lang="en-AU" sz="700">
                <a:latin typeface="Courier New" panose="02070309020205020404" pitchFamily="49" charset="0"/>
                <a:cs typeface="Courier New" panose="02070309020205020404" pitchFamily="49" charset="0"/>
              </a:rPr>
              <a:t>   0.83</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0.78,</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0.81</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1.04,</a:t>
            </a:r>
          </a:p>
          <a:p>
            <a:r>
              <a:rPr lang="en-AU" sz="700">
                <a:latin typeface="Courier New" panose="02070309020205020404" pitchFamily="49" charset="0"/>
                <a:cs typeface="Courier New" panose="02070309020205020404" pitchFamily="49" charset="0"/>
              </a:rPr>
              <a:t>   0.99,</a:t>
            </a:r>
          </a:p>
          <a:p>
            <a:r>
              <a:rPr lang="en-AU" sz="700">
                <a:latin typeface="Courier New" panose="02070309020205020404" pitchFamily="49" charset="0"/>
                <a:cs typeface="Courier New" panose="02070309020205020404" pitchFamily="49" charset="0"/>
              </a:rPr>
              <a:t>   0.76</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chain_ptm</a:t>
            </a:r>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0.92,</a:t>
            </a:r>
          </a:p>
          <a:p>
            <a:r>
              <a:rPr lang="en-AU" sz="700">
                <a:latin typeface="Courier New" panose="02070309020205020404" pitchFamily="49" charset="0"/>
                <a:cs typeface="Courier New" panose="02070309020205020404" pitchFamily="49" charset="0"/>
              </a:rPr>
              <a:t>  0.92,</a:t>
            </a:r>
          </a:p>
          <a:p>
            <a:r>
              <a:rPr lang="en-AU" sz="700">
                <a:latin typeface="Courier New" panose="02070309020205020404" pitchFamily="49" charset="0"/>
                <a:cs typeface="Courier New" panose="02070309020205020404" pitchFamily="49" charset="0"/>
              </a:rPr>
              <a:t>  0.75</a:t>
            </a:r>
          </a:p>
          <a:p>
            <a:r>
              <a:rPr lang="en-AU" sz="700">
                <a:latin typeface="Courier New" panose="02070309020205020404" pitchFamily="49" charset="0"/>
                <a:cs typeface="Courier New" panose="02070309020205020404" pitchFamily="49" charset="0"/>
              </a:rPr>
              <a:t> ],</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fraction_disordered</a:t>
            </a:r>
            <a:r>
              <a:rPr lang="en-AU" sz="700">
                <a:latin typeface="Courier New" panose="02070309020205020404" pitchFamily="49" charset="0"/>
                <a:cs typeface="Courier New" panose="02070309020205020404" pitchFamily="49" charset="0"/>
              </a:rPr>
              <a:t>": 0.07,</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has_clash</a:t>
            </a:r>
            <a:r>
              <a:rPr lang="en-AU" sz="700">
                <a:latin typeface="Courier New" panose="02070309020205020404" pitchFamily="49" charset="0"/>
                <a:cs typeface="Courier New" panose="02070309020205020404" pitchFamily="49" charset="0"/>
              </a:rPr>
              <a:t>": 0.0,</a:t>
            </a:r>
          </a:p>
          <a:p>
            <a:r>
              <a:rPr lang="en-AU" sz="700">
                <a:latin typeface="Courier New" panose="02070309020205020404" pitchFamily="49" charset="0"/>
                <a:cs typeface="Courier New" panose="02070309020205020404" pitchFamily="49" charset="0"/>
              </a:rPr>
              <a:t> "</a:t>
            </a:r>
            <a:r>
              <a:rPr lang="en-AU" sz="700" dirty="0" err="1">
                <a:highlight>
                  <a:srgbClr val="FFFF00"/>
                </a:highlight>
                <a:latin typeface="Courier New" panose="02070309020205020404" pitchFamily="49" charset="0"/>
                <a:cs typeface="Courier New" panose="02070309020205020404" pitchFamily="49" charset="0"/>
              </a:rPr>
              <a:t>iptm</a:t>
            </a:r>
            <a:r>
              <a:rPr lang="en-AU" sz="700" dirty="0">
                <a:highlight>
                  <a:srgbClr val="FFFF00"/>
                </a:highlight>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ptm</a:t>
            </a:r>
            <a:r>
              <a:rPr lang="en-AU" sz="700">
                <a:latin typeface="Courier New" panose="02070309020205020404" pitchFamily="49" charset="0"/>
                <a:cs typeface="Courier New" panose="02070309020205020404" pitchFamily="49" charset="0"/>
              </a:rPr>
              <a:t>": 0.95,</a:t>
            </a:r>
          </a:p>
          <a:p>
            <a:r>
              <a:rPr lang="en-AU" sz="700">
                <a:latin typeface="Courier New" panose="02070309020205020404" pitchFamily="49" charset="0"/>
                <a:cs typeface="Courier New" panose="02070309020205020404" pitchFamily="49" charset="0"/>
              </a:rPr>
              <a:t> "</a:t>
            </a:r>
            <a:r>
              <a:rPr lang="en-AU" sz="700" err="1">
                <a:latin typeface="Courier New" panose="02070309020205020404" pitchFamily="49" charset="0"/>
                <a:cs typeface="Courier New" panose="02070309020205020404" pitchFamily="49" charset="0"/>
              </a:rPr>
              <a:t>ranking_score</a:t>
            </a:r>
            <a:r>
              <a:rPr lang="en-AU" sz="700">
                <a:latin typeface="Courier New" panose="02070309020205020404" pitchFamily="49" charset="0"/>
                <a:cs typeface="Courier New" panose="02070309020205020404" pitchFamily="49" charset="0"/>
              </a:rPr>
              <a:t>": 0.99</a:t>
            </a:r>
          </a:p>
        </p:txBody>
      </p:sp>
      <p:sp>
        <p:nvSpPr>
          <p:cNvPr id="5" name="Title 3">
            <a:extLst>
              <a:ext uri="{FF2B5EF4-FFF2-40B4-BE49-F238E27FC236}">
                <a16:creationId xmlns:a16="http://schemas.microsoft.com/office/drawing/2014/main" id="{1B6EA88E-C0DD-7663-62E9-7F2CFC9DF546}"/>
              </a:ext>
            </a:extLst>
          </p:cNvPr>
          <p:cNvSpPr txBox="1">
            <a:spLocks/>
          </p:cNvSpPr>
          <p:nvPr/>
        </p:nvSpPr>
        <p:spPr>
          <a:xfrm>
            <a:off x="797645" y="608636"/>
            <a:ext cx="1647106" cy="162304"/>
          </a:xfrm>
          <a:prstGeom prst="rect">
            <a:avLst/>
          </a:prstGeom>
        </p:spPr>
        <p:txBody>
          <a:bodyPr vert="horz" lIns="0" tIns="0" rIns="0" bIns="0" rtlCol="0" anchor="t" anchorCtr="0">
            <a:normAutofit lnSpcReduction="1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1200" i="1" dirty="0" err="1">
                <a:solidFill>
                  <a:srgbClr val="00A9CD"/>
                </a:solidFill>
                <a:latin typeface="Arial" panose="020B0604020202020204" pitchFamily="34" charset="0"/>
                <a:cs typeface="Arial" panose="020B0604020202020204" pitchFamily="34" charset="0"/>
              </a:rPr>
              <a:t>wt</a:t>
            </a:r>
            <a:r>
              <a:rPr lang="en-AU" sz="1200" i="1" dirty="0">
                <a:solidFill>
                  <a:srgbClr val="00A9CD"/>
                </a:solidFill>
                <a:latin typeface="Arial" panose="020B0604020202020204" pitchFamily="34" charset="0"/>
                <a:cs typeface="Arial" panose="020B0604020202020204" pitchFamily="34" charset="0"/>
              </a:rPr>
              <a:t>-darunavir</a:t>
            </a:r>
            <a:r>
              <a:rPr lang="en-AU" sz="1200" i="1">
                <a:solidFill>
                  <a:srgbClr val="00A9CD"/>
                </a:solidFill>
                <a:latin typeface="Arial" panose="020B0604020202020204" pitchFamily="34" charset="0"/>
                <a:cs typeface="Arial" panose="020B0604020202020204" pitchFamily="34" charset="0"/>
              </a:rPr>
              <a:t> complex</a:t>
            </a:r>
          </a:p>
        </p:txBody>
      </p:sp>
      <p:sp>
        <p:nvSpPr>
          <p:cNvPr id="6" name="Title 3">
            <a:extLst>
              <a:ext uri="{FF2B5EF4-FFF2-40B4-BE49-F238E27FC236}">
                <a16:creationId xmlns:a16="http://schemas.microsoft.com/office/drawing/2014/main" id="{643A6E82-21EF-DEE4-8CA4-1BC7AA0A5490}"/>
              </a:ext>
            </a:extLst>
          </p:cNvPr>
          <p:cNvSpPr txBox="1">
            <a:spLocks/>
          </p:cNvSpPr>
          <p:nvPr/>
        </p:nvSpPr>
        <p:spPr>
          <a:xfrm>
            <a:off x="3226772" y="611434"/>
            <a:ext cx="2302338" cy="162304"/>
          </a:xfrm>
          <a:prstGeom prst="rect">
            <a:avLst/>
          </a:prstGeom>
        </p:spPr>
        <p:txBody>
          <a:bodyPr vert="horz" lIns="0" tIns="0" rIns="0" bIns="0" rtlCol="0" anchor="t" anchorCtr="0">
            <a:normAutofit lnSpcReduction="1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1200" i="1">
                <a:solidFill>
                  <a:srgbClr val="00A9CD"/>
                </a:solidFill>
                <a:latin typeface="Arial" panose="020B0604020202020204" pitchFamily="34" charset="0"/>
                <a:cs typeface="Arial" panose="020B0604020202020204" pitchFamily="34" charset="0"/>
              </a:rPr>
              <a:t>I50V mutant-darunavir complex</a:t>
            </a:r>
          </a:p>
        </p:txBody>
      </p:sp>
      <p:sp>
        <p:nvSpPr>
          <p:cNvPr id="7" name="Title 3">
            <a:extLst>
              <a:ext uri="{FF2B5EF4-FFF2-40B4-BE49-F238E27FC236}">
                <a16:creationId xmlns:a16="http://schemas.microsoft.com/office/drawing/2014/main" id="{07345A5A-ED64-F9C2-E642-09E84E1A9FE9}"/>
              </a:ext>
            </a:extLst>
          </p:cNvPr>
          <p:cNvSpPr txBox="1">
            <a:spLocks/>
          </p:cNvSpPr>
          <p:nvPr/>
        </p:nvSpPr>
        <p:spPr>
          <a:xfrm>
            <a:off x="6016162" y="630275"/>
            <a:ext cx="2302338" cy="162304"/>
          </a:xfrm>
          <a:prstGeom prst="rect">
            <a:avLst/>
          </a:prstGeom>
        </p:spPr>
        <p:txBody>
          <a:bodyPr vert="horz" lIns="0" tIns="0" rIns="0" bIns="0" rtlCol="0" anchor="t" anchorCtr="0">
            <a:normAutofit lnSpcReduction="10000"/>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1200" i="1">
                <a:solidFill>
                  <a:srgbClr val="00A9CD"/>
                </a:solidFill>
                <a:latin typeface="Arial" panose="020B0604020202020204" pitchFamily="34" charset="0"/>
                <a:cs typeface="Arial" panose="020B0604020202020204" pitchFamily="34" charset="0"/>
              </a:rPr>
              <a:t>MDR mutant-darunavir complex</a:t>
            </a:r>
          </a:p>
        </p:txBody>
      </p:sp>
      <p:sp>
        <p:nvSpPr>
          <p:cNvPr id="2" name="Title 3">
            <a:extLst>
              <a:ext uri="{FF2B5EF4-FFF2-40B4-BE49-F238E27FC236}">
                <a16:creationId xmlns:a16="http://schemas.microsoft.com/office/drawing/2014/main" id="{891C619D-5F49-0FAC-EDDC-7128F3E380FE}"/>
              </a:ext>
            </a:extLst>
          </p:cNvPr>
          <p:cNvSpPr txBox="1">
            <a:spLocks/>
          </p:cNvSpPr>
          <p:nvPr/>
        </p:nvSpPr>
        <p:spPr>
          <a:xfrm>
            <a:off x="424081" y="177736"/>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dirty="0">
                <a:solidFill>
                  <a:srgbClr val="00A9CD"/>
                </a:solidFill>
                <a:latin typeface="Arial" panose="020B0604020202020204" pitchFamily="34" charset="0"/>
                <a:cs typeface="Arial" panose="020B0604020202020204" pitchFamily="34" charset="0"/>
              </a:rPr>
              <a:t>AlphaFold3 – mutant comparisons</a:t>
            </a:r>
          </a:p>
        </p:txBody>
      </p:sp>
      <p:sp>
        <p:nvSpPr>
          <p:cNvPr id="3" name="TextBox 2">
            <a:extLst>
              <a:ext uri="{FF2B5EF4-FFF2-40B4-BE49-F238E27FC236}">
                <a16:creationId xmlns:a16="http://schemas.microsoft.com/office/drawing/2014/main" id="{A9EA325A-14DC-8328-1D4D-C40D5E2ED714}"/>
              </a:ext>
            </a:extLst>
          </p:cNvPr>
          <p:cNvSpPr txBox="1"/>
          <p:nvPr/>
        </p:nvSpPr>
        <p:spPr>
          <a:xfrm>
            <a:off x="8524696" y="2921495"/>
            <a:ext cx="3230431" cy="610295"/>
          </a:xfrm>
          <a:prstGeom prst="rect">
            <a:avLst/>
          </a:prstGeom>
          <a:noFill/>
        </p:spPr>
        <p:txBody>
          <a:bodyPr wrap="square">
            <a:spAutoFit/>
          </a:bodyPr>
          <a:lstStyle/>
          <a:p>
            <a:pPr algn="l">
              <a:lnSpc>
                <a:spcPts val="2100"/>
              </a:lnSpc>
              <a:spcBef>
                <a:spcPts val="975"/>
              </a:spcBef>
              <a:spcAft>
                <a:spcPts val="225"/>
              </a:spcAft>
              <a:buNone/>
            </a:pPr>
            <a:r>
              <a:rPr lang="en-AU" sz="1600" b="1" i="0" dirty="0">
                <a:solidFill>
                  <a:srgbClr val="424242"/>
                </a:solidFill>
                <a:effectLst/>
                <a:latin typeface="Arial" panose="020B0604020202020204" pitchFamily="34" charset="0"/>
                <a:cs typeface="Arial" panose="020B0604020202020204" pitchFamily="34" charset="0"/>
              </a:rPr>
              <a:t>Minimal changes to </a:t>
            </a:r>
            <a:r>
              <a:rPr lang="en-AU" sz="1600" b="1" i="0" dirty="0" err="1">
                <a:solidFill>
                  <a:srgbClr val="424242"/>
                </a:solidFill>
                <a:effectLst/>
                <a:latin typeface="Arial" panose="020B0604020202020204" pitchFamily="34" charset="0"/>
                <a:cs typeface="Arial" panose="020B0604020202020204" pitchFamily="34" charset="0"/>
              </a:rPr>
              <a:t>iPTM</a:t>
            </a:r>
            <a:r>
              <a:rPr lang="en-AU" sz="1600" b="1" i="0" dirty="0">
                <a:solidFill>
                  <a:srgbClr val="424242"/>
                </a:solidFill>
                <a:effectLst/>
                <a:latin typeface="Arial" panose="020B0604020202020204" pitchFamily="34" charset="0"/>
                <a:cs typeface="Arial" panose="020B0604020202020204" pitchFamily="34" charset="0"/>
              </a:rPr>
              <a:t> scores</a:t>
            </a:r>
            <a:endParaRPr lang="en-AU" sz="1600" b="0" i="0" dirty="0">
              <a:solidFill>
                <a:srgbClr val="42424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755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generated image of a purple object&#10;&#10;AI-generated content may be incorrect.">
            <a:extLst>
              <a:ext uri="{FF2B5EF4-FFF2-40B4-BE49-F238E27FC236}">
                <a16:creationId xmlns:a16="http://schemas.microsoft.com/office/drawing/2014/main" id="{422F5747-D181-60BF-6A86-C6D06032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49" y="1431532"/>
            <a:ext cx="5284387" cy="3105478"/>
          </a:xfrm>
          <a:prstGeom prst="rect">
            <a:avLst/>
          </a:prstGeom>
        </p:spPr>
      </p:pic>
      <p:pic>
        <p:nvPicPr>
          <p:cNvPr id="8" name="Picture 7" descr="A close up of a structure&#10;&#10;AI-generated content may be incorrect.">
            <a:extLst>
              <a:ext uri="{FF2B5EF4-FFF2-40B4-BE49-F238E27FC236}">
                <a16:creationId xmlns:a16="http://schemas.microsoft.com/office/drawing/2014/main" id="{2036DFE6-6B2A-7D1F-DF9E-88F160677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795" y="1446497"/>
            <a:ext cx="5284385" cy="3105478"/>
          </a:xfrm>
          <a:prstGeom prst="rect">
            <a:avLst/>
          </a:prstGeom>
        </p:spPr>
      </p:pic>
      <p:sp>
        <p:nvSpPr>
          <p:cNvPr id="2" name="Title 3">
            <a:extLst>
              <a:ext uri="{FF2B5EF4-FFF2-40B4-BE49-F238E27FC236}">
                <a16:creationId xmlns:a16="http://schemas.microsoft.com/office/drawing/2014/main" id="{46442DC3-9CAB-0A33-B8DA-9D516440ECFA}"/>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Key regions and ligand atom contact points</a:t>
            </a:r>
          </a:p>
        </p:txBody>
      </p:sp>
      <p:sp>
        <p:nvSpPr>
          <p:cNvPr id="9" name="TextBox 8">
            <a:extLst>
              <a:ext uri="{FF2B5EF4-FFF2-40B4-BE49-F238E27FC236}">
                <a16:creationId xmlns:a16="http://schemas.microsoft.com/office/drawing/2014/main" id="{68077E8C-32C3-299F-02AE-AF0715FF5A4A}"/>
              </a:ext>
            </a:extLst>
          </p:cNvPr>
          <p:cNvSpPr txBox="1"/>
          <p:nvPr/>
        </p:nvSpPr>
        <p:spPr>
          <a:xfrm>
            <a:off x="7559136" y="1033433"/>
            <a:ext cx="4105815" cy="923330"/>
          </a:xfrm>
          <a:prstGeom prst="rect">
            <a:avLst/>
          </a:prstGeom>
          <a:noFill/>
        </p:spPr>
        <p:txBody>
          <a:bodyPr wrap="square">
            <a:spAutoFit/>
          </a:bodyPr>
          <a:lstStyle/>
          <a:p>
            <a:r>
              <a:rPr lang="en-AU" dirty="0">
                <a:latin typeface="Arial" panose="020B0604020202020204" pitchFamily="34" charset="0"/>
                <a:cs typeface="Arial" panose="020B0604020202020204" pitchFamily="34" charset="0"/>
              </a:rPr>
              <a:t>Ligand atom </a:t>
            </a:r>
            <a:r>
              <a:rPr lang="en-AU" b="1" dirty="0">
                <a:latin typeface="Arial" panose="020B0604020202020204" pitchFamily="34" charset="0"/>
                <a:cs typeface="Arial" panose="020B0604020202020204" pitchFamily="34" charset="0"/>
              </a:rPr>
              <a:t>46 - 54</a:t>
            </a:r>
            <a:r>
              <a:rPr lang="en-AU" dirty="0">
                <a:latin typeface="Arial" panose="020B0604020202020204" pitchFamily="34" charset="0"/>
                <a:cs typeface="Arial" panose="020B0604020202020204" pitchFamily="34" charset="0"/>
              </a:rPr>
              <a:t>: flap regions</a:t>
            </a:r>
          </a:p>
          <a:p>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59F749-20CB-581E-024F-AF1A34AEC4CD}"/>
              </a:ext>
            </a:extLst>
          </p:cNvPr>
          <p:cNvSpPr txBox="1"/>
          <p:nvPr/>
        </p:nvSpPr>
        <p:spPr>
          <a:xfrm>
            <a:off x="1552036" y="1033433"/>
            <a:ext cx="4105815" cy="646331"/>
          </a:xfrm>
          <a:prstGeom prst="rect">
            <a:avLst/>
          </a:prstGeom>
          <a:noFill/>
        </p:spPr>
        <p:txBody>
          <a:bodyPr wrap="square">
            <a:spAutoFit/>
          </a:bodyPr>
          <a:lstStyle/>
          <a:p>
            <a:r>
              <a:rPr lang="en-AU">
                <a:latin typeface="Arial" panose="020B0604020202020204" pitchFamily="34" charset="0"/>
                <a:cs typeface="Arial" panose="020B0604020202020204" pitchFamily="34" charset="0"/>
              </a:rPr>
              <a:t>Ligand atom </a:t>
            </a:r>
            <a:r>
              <a:rPr lang="en-AU" b="1">
                <a:latin typeface="Arial" panose="020B0604020202020204" pitchFamily="34" charset="0"/>
                <a:cs typeface="Arial" panose="020B0604020202020204" pitchFamily="34" charset="0"/>
              </a:rPr>
              <a:t>24 - 28</a:t>
            </a:r>
            <a:r>
              <a:rPr lang="en-AU">
                <a:latin typeface="Arial" panose="020B0604020202020204" pitchFamily="34" charset="0"/>
                <a:cs typeface="Arial" panose="020B0604020202020204" pitchFamily="34" charset="0"/>
              </a:rPr>
              <a:t>: active site</a:t>
            </a:r>
          </a:p>
          <a:p>
            <a:endParaRPr lang="en-AU">
              <a:latin typeface="Arial" panose="020B0604020202020204" pitchFamily="34" charset="0"/>
              <a:cs typeface="Arial" panose="020B0604020202020204" pitchFamily="34" charset="0"/>
            </a:endParaRPr>
          </a:p>
        </p:txBody>
      </p:sp>
      <p:sp>
        <p:nvSpPr>
          <p:cNvPr id="13" name="Rectangle 3">
            <a:extLst>
              <a:ext uri="{FF2B5EF4-FFF2-40B4-BE49-F238E27FC236}">
                <a16:creationId xmlns:a16="http://schemas.microsoft.com/office/drawing/2014/main" id="{36EF0C18-92DF-BACB-3019-75DEBD102EA8}"/>
              </a:ext>
            </a:extLst>
          </p:cNvPr>
          <p:cNvSpPr>
            <a:spLocks noChangeArrowheads="1"/>
          </p:cNvSpPr>
          <p:nvPr/>
        </p:nvSpPr>
        <p:spPr bwMode="auto">
          <a:xfrm>
            <a:off x="1413148" y="4639526"/>
            <a:ext cx="3316207" cy="2141519"/>
          </a:xfrm>
          <a:prstGeom prst="rect">
            <a:avLst/>
          </a:prstGeom>
          <a:solidFill>
            <a:srgbClr val="FFFFFF">
              <a:alpha val="50980"/>
            </a:srgbClr>
          </a:solidFill>
          <a:ln>
            <a:noFill/>
          </a:ln>
          <a:effectLst/>
        </p:spPr>
        <p:txBody>
          <a:bodyPr vert="horz" wrap="square" lIns="0" tIns="146004" rIns="0" bIns="14600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cs typeface="Arial" panose="020B0604020202020204" pitchFamily="34" charset="0"/>
              </a:rPr>
              <a:t>Active Site (residues 23–30 in each monomer)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cs typeface="Arial" panose="020B0604020202020204" pitchFamily="34" charset="0"/>
              </a:rPr>
              <a:t>Key residues</a:t>
            </a:r>
            <a:r>
              <a:rPr kumimoji="0" lang="en-US" altLang="en-US" sz="1200" b="0" i="0" u="none" strike="noStrike" cap="none" normalizeH="0" baseline="0" dirty="0">
                <a:ln>
                  <a:noFill/>
                </a:ln>
                <a:effectLst/>
                <a:cs typeface="Arial" panose="020B0604020202020204" pitchFamily="34" charset="0"/>
              </a:rPr>
              <a:t>: </a:t>
            </a:r>
            <a:r>
              <a:rPr kumimoji="0" lang="en-US" altLang="en-US" sz="1200" i="0" u="none" strike="noStrike" cap="none" normalizeH="0" baseline="0" dirty="0">
                <a:ln>
                  <a:noFill/>
                </a:ln>
                <a:effectLst/>
                <a:cs typeface="Arial" panose="020B0604020202020204" pitchFamily="34" charset="0"/>
              </a:rPr>
              <a:t>Asp25, Thr26, Gly27, Ala28, Asp29, Asp30</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cs typeface="Arial" panose="020B0604020202020204" pitchFamily="34" charset="0"/>
              </a:rPr>
              <a:t>Catalytic dyad</a:t>
            </a:r>
            <a:r>
              <a:rPr kumimoji="0" lang="en-US" altLang="en-US" sz="1200" b="0" i="0" u="none" strike="noStrike" cap="none" normalizeH="0" baseline="0" dirty="0">
                <a:ln>
                  <a:noFill/>
                </a:ln>
                <a:effectLst/>
                <a:cs typeface="Arial" panose="020B0604020202020204" pitchFamily="34" charset="0"/>
              </a:rPr>
              <a:t>: </a:t>
            </a:r>
            <a:r>
              <a:rPr kumimoji="0" lang="en-US" altLang="en-US" sz="1200" b="1" i="0" u="none" strike="noStrike" cap="none" normalizeH="0" baseline="0" dirty="0">
                <a:ln>
                  <a:noFill/>
                </a:ln>
                <a:effectLst/>
                <a:cs typeface="Arial" panose="020B0604020202020204" pitchFamily="34" charset="0"/>
              </a:rPr>
              <a:t>Asp25 and Asp25′</a:t>
            </a:r>
            <a:r>
              <a:rPr kumimoji="0" lang="en-US" altLang="en-US" sz="1200" b="0" i="0" u="none" strike="noStrike" cap="none" normalizeH="0" baseline="0" dirty="0">
                <a:ln>
                  <a:noFill/>
                </a:ln>
                <a:effectLst/>
                <a:cs typeface="Arial" panose="020B0604020202020204" pitchFamily="34" charset="0"/>
              </a:rPr>
              <a:t> — essential for peptide bond hydrolysis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cs typeface="Arial" panose="020B0604020202020204" pitchFamily="34" charset="0"/>
              </a:rPr>
              <a:t>Function</a:t>
            </a:r>
            <a:r>
              <a:rPr kumimoji="0" lang="en-US" altLang="en-US" sz="1200" b="0" i="0" u="none" strike="noStrike" cap="none" normalizeH="0" baseline="0" dirty="0">
                <a:ln>
                  <a:noFill/>
                </a:ln>
                <a:effectLst/>
                <a:cs typeface="Arial" panose="020B0604020202020204" pitchFamily="34" charset="0"/>
              </a:rPr>
              <a:t>: enzymatic core, cleaves viral polyproteins.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cs typeface="Arial" panose="020B0604020202020204" pitchFamily="34" charset="0"/>
            </a:endParaRPr>
          </a:p>
        </p:txBody>
      </p:sp>
      <p:sp>
        <p:nvSpPr>
          <p:cNvPr id="16" name="Rectangle 3">
            <a:extLst>
              <a:ext uri="{FF2B5EF4-FFF2-40B4-BE49-F238E27FC236}">
                <a16:creationId xmlns:a16="http://schemas.microsoft.com/office/drawing/2014/main" id="{0639A0C7-7292-8FE2-ADA3-E502DEC68261}"/>
              </a:ext>
            </a:extLst>
          </p:cNvPr>
          <p:cNvSpPr>
            <a:spLocks noChangeArrowheads="1"/>
          </p:cNvSpPr>
          <p:nvPr/>
        </p:nvSpPr>
        <p:spPr bwMode="auto">
          <a:xfrm>
            <a:off x="6559551" y="4639526"/>
            <a:ext cx="5210629" cy="2141519"/>
          </a:xfrm>
          <a:prstGeom prst="rect">
            <a:avLst/>
          </a:prstGeom>
          <a:solidFill>
            <a:srgbClr val="FFFFFF">
              <a:alpha val="50980"/>
            </a:srgbClr>
          </a:solidFill>
          <a:ln>
            <a:noFill/>
          </a:ln>
          <a:effectLst/>
        </p:spPr>
        <p:txBody>
          <a:bodyPr vert="horz" wrap="square" lIns="0" tIns="146004" rIns="0" bIns="14600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200" b="1" i="0" u="none" strike="noStrike" cap="none" normalizeH="0" baseline="0" dirty="0">
                <a:ln>
                  <a:noFill/>
                </a:ln>
                <a:effectLst/>
                <a:cs typeface="Arial" panose="020B0604020202020204" pitchFamily="34" charset="0"/>
              </a:rPr>
              <a:t>Flap Region (residues 43–58 in each monomer)</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AU" altLang="en-US" sz="1200" i="1" u="none" strike="noStrike" cap="none" normalizeH="0" baseline="0" dirty="0">
              <a:ln>
                <a:noFill/>
              </a:ln>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AU" altLang="en-US" sz="1200" i="1" dirty="0">
                <a:cs typeface="Arial" panose="020B0604020202020204" pitchFamily="34" charset="0"/>
              </a:rPr>
              <a:t>Glycine-rich </a:t>
            </a:r>
            <a:r>
              <a:rPr kumimoji="0" lang="en-AU" altLang="en-US" sz="1200" i="1" u="none" strike="noStrike" cap="none" normalizeH="0" baseline="0" dirty="0">
                <a:ln>
                  <a:noFill/>
                </a:ln>
                <a:effectLst/>
                <a:cs typeface="Arial" panose="020B0604020202020204" pitchFamily="34" charset="0"/>
              </a:rPr>
              <a:t>β-hairpin structures that cover the active site and regulate substrate/inhibitor access.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AU" altLang="en-US" sz="1200" i="1" u="none" strike="noStrike" cap="none" normalizeH="0" baseline="0" dirty="0">
              <a:ln>
                <a:noFill/>
              </a:ln>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200" b="1" i="0" u="none" strike="noStrike" cap="none" normalizeH="0" baseline="0" dirty="0">
                <a:ln>
                  <a:noFill/>
                </a:ln>
                <a:effectLst/>
                <a:cs typeface="Arial" panose="020B0604020202020204" pitchFamily="34" charset="0"/>
              </a:rPr>
              <a:t>Key residues: </a:t>
            </a:r>
            <a:r>
              <a:rPr kumimoji="0" lang="en-AU" altLang="en-US" sz="1200" i="0" u="none" strike="noStrike" cap="none" normalizeH="0" baseline="0" dirty="0">
                <a:ln>
                  <a:noFill/>
                </a:ln>
                <a:effectLst/>
                <a:cs typeface="Arial" panose="020B0604020202020204" pitchFamily="34" charset="0"/>
              </a:rPr>
              <a:t>Gly46, Ile47, Gly48, Ile50, Gly51, Gly52, Ile54, Val56</a:t>
            </a:r>
            <a:br>
              <a:rPr kumimoji="0" lang="en-AU" altLang="en-US" sz="1200" b="1" i="0" u="none" strike="noStrike" cap="none" normalizeH="0" baseline="0" dirty="0">
                <a:ln>
                  <a:noFill/>
                </a:ln>
                <a:effectLst/>
                <a:cs typeface="Arial" panose="020B0604020202020204" pitchFamily="34" charset="0"/>
              </a:rPr>
            </a:br>
            <a:r>
              <a:rPr kumimoji="0" lang="en-AU" altLang="en-US" sz="1200" b="1" i="0" u="none" strike="noStrike" cap="none" normalizeH="0" baseline="0" dirty="0">
                <a:ln>
                  <a:noFill/>
                </a:ln>
                <a:effectLst/>
                <a:cs typeface="Arial" panose="020B0604020202020204" pitchFamily="34" charset="0"/>
              </a:rPr>
              <a:t>Notable mutation sites: </a:t>
            </a:r>
            <a:r>
              <a:rPr kumimoji="0" lang="en-AU" altLang="en-US" sz="1200" i="0" u="none" strike="noStrike" cap="none" normalizeH="0" baseline="0" dirty="0">
                <a:ln>
                  <a:noFill/>
                </a:ln>
                <a:effectLst/>
                <a:cs typeface="Arial" panose="020B0604020202020204" pitchFamily="34" charset="0"/>
              </a:rPr>
              <a:t>I50V, G48V, I54V — commonly associated with drug resistance </a:t>
            </a:r>
            <a:endParaRPr kumimoji="0" lang="en-AU" altLang="en-US" sz="1200" b="1" i="0" u="none" strike="noStrike" cap="none" normalizeH="0" baseline="0" dirty="0">
              <a:ln>
                <a:noFill/>
              </a:ln>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200" b="1" i="0" u="none" strike="noStrike" cap="none" normalizeH="0" baseline="0" dirty="0">
                <a:ln>
                  <a:noFill/>
                </a:ln>
                <a:effectLst/>
                <a:cs typeface="Arial" panose="020B0604020202020204" pitchFamily="34" charset="0"/>
              </a:rPr>
              <a:t>Function: </a:t>
            </a:r>
            <a:r>
              <a:rPr kumimoji="0" lang="en-AU" altLang="en-US" sz="1200" i="0" u="none" strike="noStrike" cap="none" normalizeH="0" baseline="0" dirty="0">
                <a:ln>
                  <a:noFill/>
                </a:ln>
                <a:effectLst/>
                <a:cs typeface="Arial" panose="020B0604020202020204" pitchFamily="34" charset="0"/>
              </a:rPr>
              <a:t>Contribute to flap flexibility and dynamics, crucial for opening/closing over the active site.</a:t>
            </a:r>
          </a:p>
        </p:txBody>
      </p:sp>
    </p:spTree>
    <p:extLst>
      <p:ext uri="{BB962C8B-B14F-4D97-AF65-F5344CB8AC3E}">
        <p14:creationId xmlns:p14="http://schemas.microsoft.com/office/powerpoint/2010/main" val="30463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295E2-5608-B6C0-0856-DD7711BCA69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15E23C6-BB9E-8817-C796-29F247CEDD0C}"/>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Key regions and ligand atom contact points</a:t>
            </a:r>
          </a:p>
        </p:txBody>
      </p:sp>
      <p:pic>
        <p:nvPicPr>
          <p:cNvPr id="5" name="Picture 4">
            <a:extLst>
              <a:ext uri="{FF2B5EF4-FFF2-40B4-BE49-F238E27FC236}">
                <a16:creationId xmlns:a16="http://schemas.microsoft.com/office/drawing/2014/main" id="{C1F005A3-5070-8EDD-2B5B-8A3A1BAF2502}"/>
              </a:ext>
            </a:extLst>
          </p:cNvPr>
          <p:cNvPicPr>
            <a:picLocks noChangeAspect="1"/>
          </p:cNvPicPr>
          <p:nvPr/>
        </p:nvPicPr>
        <p:blipFill>
          <a:blip r:embed="rId2"/>
          <a:stretch>
            <a:fillRect/>
          </a:stretch>
        </p:blipFill>
        <p:spPr>
          <a:xfrm>
            <a:off x="490195" y="1490023"/>
            <a:ext cx="5652030" cy="4086082"/>
          </a:xfrm>
          <a:prstGeom prst="rect">
            <a:avLst/>
          </a:prstGeom>
        </p:spPr>
      </p:pic>
      <p:sp>
        <p:nvSpPr>
          <p:cNvPr id="17" name="Rectangle 3">
            <a:extLst>
              <a:ext uri="{FF2B5EF4-FFF2-40B4-BE49-F238E27FC236}">
                <a16:creationId xmlns:a16="http://schemas.microsoft.com/office/drawing/2014/main" id="{8247BEBF-9FE6-0CB8-9E24-45AE1857C1DE}"/>
              </a:ext>
            </a:extLst>
          </p:cNvPr>
          <p:cNvSpPr>
            <a:spLocks noChangeArrowheads="1"/>
          </p:cNvSpPr>
          <p:nvPr/>
        </p:nvSpPr>
        <p:spPr bwMode="auto">
          <a:xfrm>
            <a:off x="6293963" y="2231472"/>
            <a:ext cx="5063632" cy="2603184"/>
          </a:xfrm>
          <a:prstGeom prst="rect">
            <a:avLst/>
          </a:prstGeom>
          <a:solidFill>
            <a:srgbClr val="FFFFFF">
              <a:alpha val="50980"/>
            </a:srgbClr>
          </a:solidFill>
          <a:ln>
            <a:noFill/>
          </a:ln>
          <a:effectLst/>
        </p:spPr>
        <p:txBody>
          <a:bodyPr vert="horz" wrap="square" lIns="0" tIns="146004" rIns="0" bIns="14600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500" b="1" i="0" u="none" strike="noStrike" cap="none" normalizeH="0" baseline="0" dirty="0">
                <a:ln>
                  <a:noFill/>
                </a:ln>
                <a:effectLst/>
                <a:cs typeface="Arial" panose="020B0604020202020204" pitchFamily="34" charset="0"/>
              </a:rPr>
              <a:t>Hinge Region (residues 35–42 in each monomer)</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AU" altLang="en-US" sz="1500" i="1" u="none" strike="noStrike" cap="none" normalizeH="0" baseline="0" dirty="0">
              <a:ln>
                <a:noFill/>
              </a:ln>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500" i="1" u="none" strike="noStrike" cap="none" normalizeH="0" baseline="0" dirty="0">
                <a:ln>
                  <a:noFill/>
                </a:ln>
                <a:effectLst/>
                <a:cs typeface="Arial" panose="020B0604020202020204" pitchFamily="34" charset="0"/>
              </a:rPr>
              <a:t>The hinge connects the flaps to the protease core and influences flap movement.</a:t>
            </a:r>
          </a:p>
          <a:p>
            <a:pPr marL="0" marR="0" lvl="0" indent="0" algn="ctr" defTabSz="914400" rtl="0" eaLnBrk="0" fontAlgn="base" latinLnBrk="0" hangingPunct="0">
              <a:lnSpc>
                <a:spcPct val="100000"/>
              </a:lnSpc>
              <a:spcBef>
                <a:spcPct val="0"/>
              </a:spcBef>
              <a:spcAft>
                <a:spcPct val="0"/>
              </a:spcAft>
              <a:buClrTx/>
              <a:buSzTx/>
              <a:buFontTx/>
              <a:buNone/>
              <a:tabLst/>
            </a:pPr>
            <a:br>
              <a:rPr kumimoji="0" lang="en-AU" altLang="en-US" sz="1500" b="1" i="0" u="none" strike="noStrike" cap="none" normalizeH="0" baseline="0" dirty="0">
                <a:ln>
                  <a:noFill/>
                </a:ln>
                <a:effectLst/>
                <a:cs typeface="Arial" panose="020B0604020202020204" pitchFamily="34" charset="0"/>
              </a:rPr>
            </a:br>
            <a:r>
              <a:rPr kumimoji="0" lang="en-AU" altLang="en-US" sz="1500" b="1" i="0" u="none" strike="noStrike" cap="none" normalizeH="0" baseline="0" dirty="0">
                <a:ln>
                  <a:noFill/>
                </a:ln>
                <a:effectLst/>
                <a:cs typeface="Arial" panose="020B0604020202020204" pitchFamily="34" charset="0"/>
              </a:rPr>
              <a:t>Key residues: </a:t>
            </a:r>
            <a:r>
              <a:rPr kumimoji="0" lang="en-AU" altLang="en-US" sz="1500" i="0" u="none" strike="noStrike" cap="none" normalizeH="0" baseline="0" dirty="0">
                <a:ln>
                  <a:noFill/>
                </a:ln>
                <a:effectLst/>
                <a:cs typeface="Arial" panose="020B0604020202020204" pitchFamily="34" charset="0"/>
              </a:rPr>
              <a:t>Gly35, Gly36, Gly40, Lys41, Leu42</a:t>
            </a:r>
            <a:br>
              <a:rPr kumimoji="0" lang="en-AU" altLang="en-US" sz="1500" i="0" u="none" strike="noStrike" cap="none" normalizeH="0" baseline="0" dirty="0">
                <a:ln>
                  <a:noFill/>
                </a:ln>
                <a:effectLst/>
                <a:cs typeface="Arial" panose="020B0604020202020204" pitchFamily="34" charset="0"/>
              </a:rPr>
            </a:br>
            <a:endParaRPr kumimoji="0" lang="en-AU" altLang="en-US" sz="1500" i="0" u="none" strike="noStrike" cap="none" normalizeH="0" baseline="0" dirty="0">
              <a:ln>
                <a:noFill/>
              </a:ln>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500" b="1" i="0" u="none" strike="noStrike" cap="none" normalizeH="0" baseline="0" dirty="0">
                <a:ln>
                  <a:noFill/>
                </a:ln>
                <a:effectLst/>
                <a:cs typeface="Arial" panose="020B0604020202020204" pitchFamily="34" charset="0"/>
              </a:rPr>
              <a:t>Function: </a:t>
            </a:r>
            <a:r>
              <a:rPr kumimoji="0" lang="en-AU" altLang="en-US" sz="1500" i="0" u="none" strike="noStrike" cap="none" normalizeH="0" baseline="0" dirty="0">
                <a:ln>
                  <a:noFill/>
                </a:ln>
                <a:effectLst/>
                <a:cs typeface="Arial" panose="020B0604020202020204" pitchFamily="34" charset="0"/>
              </a:rPr>
              <a:t>Acts as a pivot point for flap dynamics; mutations here can affect flap opening and drug binding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AU" altLang="en-US" sz="1500" b="1" i="0" u="none" strike="noStrike" cap="none" normalizeH="0" baseline="0" dirty="0">
              <a:ln>
                <a:noFill/>
              </a:ln>
              <a:effectLst/>
              <a:cs typeface="Arial" panose="020B0604020202020204" pitchFamily="34" charset="0"/>
            </a:endParaRPr>
          </a:p>
        </p:txBody>
      </p:sp>
    </p:spTree>
    <p:extLst>
      <p:ext uri="{BB962C8B-B14F-4D97-AF65-F5344CB8AC3E}">
        <p14:creationId xmlns:p14="http://schemas.microsoft.com/office/powerpoint/2010/main" val="105403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2D6D7B9-1AE9-C8FB-EEDE-79A848F62E39}"/>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D8FD2D39-39C6-8F1E-74EF-4DF2D60C900A}"/>
              </a:ext>
            </a:extLst>
          </p:cNvPr>
          <p:cNvSpPr txBox="1">
            <a:spLocks/>
          </p:cNvSpPr>
          <p:nvPr/>
        </p:nvSpPr>
        <p:spPr>
          <a:xfrm>
            <a:off x="2393795" y="3789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Interactive Activity #2: Decoding HIV1 protease mutants</a:t>
            </a:r>
          </a:p>
        </p:txBody>
      </p:sp>
      <p:sp>
        <p:nvSpPr>
          <p:cNvPr id="6" name="Title 3">
            <a:extLst>
              <a:ext uri="{FF2B5EF4-FFF2-40B4-BE49-F238E27FC236}">
                <a16:creationId xmlns:a16="http://schemas.microsoft.com/office/drawing/2014/main" id="{5401C041-EA8C-4E98-82A3-43E091A71B3A}"/>
              </a:ext>
            </a:extLst>
          </p:cNvPr>
          <p:cNvSpPr txBox="1">
            <a:spLocks/>
          </p:cNvSpPr>
          <p:nvPr/>
        </p:nvSpPr>
        <p:spPr>
          <a:xfrm>
            <a:off x="241578" y="1485435"/>
            <a:ext cx="5058968" cy="3992284"/>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endParaRPr lang="en-AU" sz="2000" b="1">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Activity 2.1: </a:t>
            </a:r>
            <a:r>
              <a:rPr lang="en-AU" sz="2000" i="1">
                <a:solidFill>
                  <a:schemeClr val="bg1">
                    <a:lumMod val="95000"/>
                  </a:schemeClr>
                </a:solidFill>
                <a:latin typeface="Arial" panose="020B0604020202020204" pitchFamily="34" charset="0"/>
                <a:cs typeface="Arial" panose="020B0604020202020204" pitchFamily="34" charset="0"/>
              </a:rPr>
              <a:t>Running wild-type, I50V, I84V and multidrug-resistant mutants predictions on AlphaFold3 server</a:t>
            </a:r>
          </a:p>
          <a:p>
            <a:pPr>
              <a:lnSpc>
                <a:spcPct val="90000"/>
              </a:lnSpc>
            </a:pPr>
            <a:endParaRPr lang="en-AU" sz="2000" i="1">
              <a:solidFill>
                <a:schemeClr val="bg1">
                  <a:lumMod val="95000"/>
                </a:schemeClr>
              </a:solidFill>
              <a:latin typeface="Arial" panose="020B0604020202020204" pitchFamily="34" charset="0"/>
              <a:cs typeface="Arial" panose="020B0604020202020204" pitchFamily="34" charset="0"/>
            </a:endParaRPr>
          </a:p>
          <a:p>
            <a:pPr>
              <a:lnSpc>
                <a:spcPct val="90000"/>
              </a:lnSpc>
            </a:pPr>
            <a:endParaRPr lang="en-AU" sz="2000" i="1">
              <a:solidFill>
                <a:schemeClr val="bg1">
                  <a:lumMod val="95000"/>
                </a:schemeClr>
              </a:solidFill>
              <a:latin typeface="Arial" panose="020B0604020202020204" pitchFamily="34" charset="0"/>
              <a:cs typeface="Arial" panose="020B0604020202020204" pitchFamily="34" charset="0"/>
            </a:endParaRPr>
          </a:p>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Activity 2.2: </a:t>
            </a:r>
            <a:r>
              <a:rPr lang="en-AU" sz="2000" i="1">
                <a:solidFill>
                  <a:schemeClr val="bg1">
                    <a:lumMod val="95000"/>
                  </a:schemeClr>
                </a:solidFill>
                <a:latin typeface="Arial" panose="020B0604020202020204" pitchFamily="34" charset="0"/>
                <a:cs typeface="Arial" panose="020B0604020202020204" pitchFamily="34" charset="0"/>
              </a:rPr>
              <a:t>Comparison of ligand-binding between three models</a:t>
            </a:r>
          </a:p>
          <a:p>
            <a:pPr>
              <a:lnSpc>
                <a:spcPct val="90000"/>
              </a:lnSpc>
            </a:pPr>
            <a:endParaRPr lang="en-AU" sz="2000" i="1">
              <a:solidFill>
                <a:schemeClr val="bg1">
                  <a:lumMod val="9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AD1AA8C-627B-70F5-1CB5-D04260480BD7}"/>
              </a:ext>
            </a:extLst>
          </p:cNvPr>
          <p:cNvPicPr>
            <a:picLocks noChangeAspect="1"/>
          </p:cNvPicPr>
          <p:nvPr/>
        </p:nvPicPr>
        <p:blipFill>
          <a:blip r:embed="rId2"/>
          <a:srcRect l="25986" t="33979" r="38262" b="23154"/>
          <a:stretch>
            <a:fillRect/>
          </a:stretch>
        </p:blipFill>
        <p:spPr>
          <a:xfrm>
            <a:off x="5889521" y="1509336"/>
            <a:ext cx="5782920" cy="4333568"/>
          </a:xfrm>
          <a:prstGeom prst="rect">
            <a:avLst/>
          </a:prstGeom>
        </p:spPr>
      </p:pic>
    </p:spTree>
    <p:extLst>
      <p:ext uri="{BB962C8B-B14F-4D97-AF65-F5344CB8AC3E}">
        <p14:creationId xmlns:p14="http://schemas.microsoft.com/office/powerpoint/2010/main" val="883862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3E947-83AA-0F80-D8CC-C65FA3D4746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C393EE-F4DB-FCC2-A0E0-3FBC19081090}"/>
              </a:ext>
            </a:extLst>
          </p:cNvPr>
          <p:cNvSpPr txBox="1"/>
          <p:nvPr/>
        </p:nvSpPr>
        <p:spPr>
          <a:xfrm>
            <a:off x="5309021" y="1682330"/>
            <a:ext cx="6354713" cy="3416320"/>
          </a:xfrm>
          <a:prstGeom prst="rect">
            <a:avLst/>
          </a:prstGeom>
          <a:noFill/>
        </p:spPr>
        <p:txBody>
          <a:bodyPr wrap="square">
            <a:spAutoFit/>
          </a:bodyPr>
          <a:lstStyle/>
          <a:p>
            <a:r>
              <a:rPr lang="en-AU" b="1" dirty="0">
                <a:latin typeface="Arial" panose="020B0604020202020204" pitchFamily="34" charset="0"/>
                <a:cs typeface="Arial" panose="020B0604020202020204" pitchFamily="34" charset="0"/>
              </a:rPr>
              <a:t>Flap Tip Mutation and Shielding</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Mutation: Isoleucine → Valine at position 50 (flap tip)</a:t>
            </a:r>
          </a:p>
          <a:p>
            <a:r>
              <a:rPr lang="en-AU" b="1" dirty="0">
                <a:latin typeface="Arial" panose="020B0604020202020204" pitchFamily="34" charset="0"/>
                <a:cs typeface="Arial" panose="020B0604020202020204" pitchFamily="34" charset="0"/>
              </a:rPr>
              <a:t>Shorter side chain</a:t>
            </a:r>
            <a:r>
              <a:rPr lang="en-AU" dirty="0">
                <a:latin typeface="Arial" panose="020B0604020202020204" pitchFamily="34" charset="0"/>
                <a:cs typeface="Arial" panose="020B0604020202020204" pitchFamily="34" charset="0"/>
              </a:rPr>
              <a:t> reduces hydrophobic surface area.</a:t>
            </a:r>
          </a:p>
          <a:p>
            <a:r>
              <a:rPr lang="en-AU" b="1" dirty="0">
                <a:latin typeface="Arial" panose="020B0604020202020204" pitchFamily="34" charset="0"/>
                <a:cs typeface="Arial" panose="020B0604020202020204" pitchFamily="34" charset="0"/>
              </a:rPr>
              <a:t>Increased distances</a:t>
            </a:r>
            <a:r>
              <a:rPr lang="en-AU" dirty="0">
                <a:latin typeface="Arial" panose="020B0604020202020204" pitchFamily="34" charset="0"/>
                <a:cs typeface="Arial" panose="020B0604020202020204" pitchFamily="34" charset="0"/>
              </a:rPr>
              <a:t> to ligand atoms C36 and C37 (~+3.3 Å).</a:t>
            </a:r>
          </a:p>
          <a:p>
            <a:r>
              <a:rPr lang="en-AU" b="1" dirty="0">
                <a:latin typeface="Arial" panose="020B0604020202020204" pitchFamily="34" charset="0"/>
                <a:cs typeface="Arial" panose="020B0604020202020204" pitchFamily="34" charset="0"/>
              </a:rPr>
              <a:t>Partial shielding</a:t>
            </a:r>
            <a:r>
              <a:rPr lang="en-AU" dirty="0">
                <a:latin typeface="Arial" panose="020B0604020202020204" pitchFamily="34" charset="0"/>
                <a:cs typeface="Arial" panose="020B0604020202020204" pitchFamily="34" charset="0"/>
              </a:rPr>
              <a:t> retained via close contact with S8.</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Mechanistic Insight:</a:t>
            </a:r>
          </a:p>
          <a:p>
            <a:r>
              <a:rPr lang="en-AU" dirty="0">
                <a:latin typeface="Arial" panose="020B0604020202020204" pitchFamily="34" charset="0"/>
                <a:cs typeface="Arial" panose="020B0604020202020204" pitchFamily="34" charset="0"/>
              </a:rPr>
              <a:t>Flap destabilization leads to </a:t>
            </a:r>
            <a:r>
              <a:rPr lang="en-AU" b="1" dirty="0">
                <a:latin typeface="Arial" panose="020B0604020202020204" pitchFamily="34" charset="0"/>
                <a:cs typeface="Arial" panose="020B0604020202020204" pitchFamily="34" charset="0"/>
              </a:rPr>
              <a:t>moderate resistance</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Darunavir binding is weakened but not abolished.</a:t>
            </a:r>
          </a:p>
          <a:p>
            <a:r>
              <a:rPr lang="en-AU" dirty="0">
                <a:latin typeface="Arial" panose="020B0604020202020204" pitchFamily="34" charset="0"/>
                <a:cs typeface="Arial" panose="020B0604020202020204" pitchFamily="34" charset="0"/>
              </a:rPr>
              <a:t>Represents a </a:t>
            </a:r>
            <a:r>
              <a:rPr lang="en-AU" b="1" dirty="0">
                <a:latin typeface="Arial" panose="020B0604020202020204" pitchFamily="34" charset="0"/>
                <a:cs typeface="Arial" panose="020B0604020202020204" pitchFamily="34" charset="0"/>
              </a:rPr>
              <a:t>subtle shift</a:t>
            </a:r>
            <a:r>
              <a:rPr lang="en-AU" dirty="0">
                <a:latin typeface="Arial" panose="020B0604020202020204" pitchFamily="34" charset="0"/>
                <a:cs typeface="Arial" panose="020B0604020202020204" pitchFamily="34" charset="0"/>
              </a:rPr>
              <a:t> in flap-ligand interaction.</a:t>
            </a:r>
          </a:p>
        </p:txBody>
      </p:sp>
      <p:sp>
        <p:nvSpPr>
          <p:cNvPr id="2" name="Title 3">
            <a:extLst>
              <a:ext uri="{FF2B5EF4-FFF2-40B4-BE49-F238E27FC236}">
                <a16:creationId xmlns:a16="http://schemas.microsoft.com/office/drawing/2014/main" id="{E66D8637-7488-7CE8-5ADE-6CF35D9B001D}"/>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Results summary – I50V mutant analysis (PDB: </a:t>
            </a:r>
            <a:r>
              <a:rPr lang="en-AU" sz="2667" b="1" i="1">
                <a:solidFill>
                  <a:srgbClr val="00A9CD"/>
                </a:solidFill>
                <a:latin typeface="Arial" panose="020B0604020202020204" pitchFamily="34" charset="0"/>
                <a:cs typeface="Arial" panose="020B0604020202020204" pitchFamily="34" charset="0"/>
              </a:rPr>
              <a:t>6dh6</a:t>
            </a:r>
            <a:r>
              <a:rPr lang="en-AU" sz="2667" b="1">
                <a:solidFill>
                  <a:srgbClr val="00A9CD"/>
                </a:solidFill>
                <a:latin typeface="Arial" panose="020B0604020202020204" pitchFamily="34" charset="0"/>
                <a:cs typeface="Arial" panose="020B0604020202020204" pitchFamily="34" charset="0"/>
              </a:rPr>
              <a:t>)</a:t>
            </a:r>
          </a:p>
        </p:txBody>
      </p:sp>
      <p:graphicFrame>
        <p:nvGraphicFramePr>
          <p:cNvPr id="3" name="Table 2">
            <a:extLst>
              <a:ext uri="{FF2B5EF4-FFF2-40B4-BE49-F238E27FC236}">
                <a16:creationId xmlns:a16="http://schemas.microsoft.com/office/drawing/2014/main" id="{F462419E-0C2E-2F91-4E59-E2ECB5BB4DF9}"/>
              </a:ext>
            </a:extLst>
          </p:cNvPr>
          <p:cNvGraphicFramePr>
            <a:graphicFrameLocks noGrp="1"/>
          </p:cNvGraphicFramePr>
          <p:nvPr>
            <p:extLst>
              <p:ext uri="{D42A27DB-BD31-4B8C-83A1-F6EECF244321}">
                <p14:modId xmlns:p14="http://schemas.microsoft.com/office/powerpoint/2010/main" val="3357750796"/>
              </p:ext>
            </p:extLst>
          </p:nvPr>
        </p:nvGraphicFramePr>
        <p:xfrm>
          <a:off x="863600" y="2106771"/>
          <a:ext cx="3657600" cy="2036445"/>
        </p:xfrm>
        <a:graphic>
          <a:graphicData uri="http://schemas.openxmlformats.org/drawingml/2006/table">
            <a:tbl>
              <a:tblPr/>
              <a:tblGrid>
                <a:gridCol w="609600">
                  <a:extLst>
                    <a:ext uri="{9D8B030D-6E8A-4147-A177-3AD203B41FA5}">
                      <a16:colId xmlns:a16="http://schemas.microsoft.com/office/drawing/2014/main" val="2693635870"/>
                    </a:ext>
                  </a:extLst>
                </a:gridCol>
                <a:gridCol w="609600">
                  <a:extLst>
                    <a:ext uri="{9D8B030D-6E8A-4147-A177-3AD203B41FA5}">
                      <a16:colId xmlns:a16="http://schemas.microsoft.com/office/drawing/2014/main" val="1358752178"/>
                    </a:ext>
                  </a:extLst>
                </a:gridCol>
                <a:gridCol w="609600">
                  <a:extLst>
                    <a:ext uri="{9D8B030D-6E8A-4147-A177-3AD203B41FA5}">
                      <a16:colId xmlns:a16="http://schemas.microsoft.com/office/drawing/2014/main" val="469651813"/>
                    </a:ext>
                  </a:extLst>
                </a:gridCol>
                <a:gridCol w="609600">
                  <a:extLst>
                    <a:ext uri="{9D8B030D-6E8A-4147-A177-3AD203B41FA5}">
                      <a16:colId xmlns:a16="http://schemas.microsoft.com/office/drawing/2014/main" val="116963977"/>
                    </a:ext>
                  </a:extLst>
                </a:gridCol>
                <a:gridCol w="609600">
                  <a:extLst>
                    <a:ext uri="{9D8B030D-6E8A-4147-A177-3AD203B41FA5}">
                      <a16:colId xmlns:a16="http://schemas.microsoft.com/office/drawing/2014/main" val="678194314"/>
                    </a:ext>
                  </a:extLst>
                </a:gridCol>
                <a:gridCol w="609600">
                  <a:extLst>
                    <a:ext uri="{9D8B030D-6E8A-4147-A177-3AD203B41FA5}">
                      <a16:colId xmlns:a16="http://schemas.microsoft.com/office/drawing/2014/main" val="3653299670"/>
                    </a:ext>
                  </a:extLst>
                </a:gridCol>
              </a:tblGrid>
              <a:tr h="190500">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Residue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Ligand 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WT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I50V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l-GR" sz="1100" b="1" i="0" u="none" strike="noStrike">
                          <a:solidFill>
                            <a:srgbClr val="000000"/>
                          </a:solidFill>
                          <a:effectLst/>
                          <a:latin typeface="Arial" panose="020B0604020202020204" pitchFamily="34" charset="0"/>
                          <a:cs typeface="Arial" panose="020B0604020202020204" pitchFamily="34" charset="0"/>
                        </a:rPr>
                        <a:t>Δ </a:t>
                      </a:r>
                      <a:r>
                        <a:rPr lang="en-AU" sz="1100" b="1" i="0" u="none" strike="noStrike">
                          <a:solidFill>
                            <a:srgbClr val="000000"/>
                          </a:solidFill>
                          <a:effectLst/>
                          <a:latin typeface="Arial" panose="020B0604020202020204" pitchFamily="34" charset="0"/>
                          <a:cs typeface="Arial" panose="020B0604020202020204" pitchFamily="34" charset="0"/>
                        </a:rPr>
                        <a:t>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170237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4.736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8.105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3.369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18417164"/>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4.576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7.798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3.222</a:t>
                      </a:r>
                    </a:p>
                  </a:txBody>
                  <a:tcPr marL="9525" marR="9525" marT="9525" marB="0" anchor="b">
                    <a:lnL>
                      <a:noFill/>
                    </a:lnL>
                    <a:lnR>
                      <a:noFill/>
                    </a:lnR>
                    <a:lnT>
                      <a:noFill/>
                    </a:lnT>
                    <a:lnB>
                      <a:noFill/>
                    </a:lnB>
                    <a:noFill/>
                  </a:tcPr>
                </a:tc>
                <a:extLst>
                  <a:ext uri="{0D108BD9-81ED-4DB2-BD59-A6C34878D82A}">
                    <a16:rowId xmlns:a16="http://schemas.microsoft.com/office/drawing/2014/main" val="2585026873"/>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5.969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7.252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1.283</a:t>
                      </a:r>
                    </a:p>
                  </a:txBody>
                  <a:tcPr marL="9525" marR="9525" marT="9525" marB="0" anchor="b">
                    <a:lnL>
                      <a:noFill/>
                    </a:lnL>
                    <a:lnR>
                      <a:noFill/>
                    </a:lnR>
                    <a:lnT>
                      <a:noFill/>
                    </a:lnT>
                    <a:lnB>
                      <a:noFill/>
                    </a:lnB>
                    <a:noFill/>
                  </a:tcPr>
                </a:tc>
                <a:extLst>
                  <a:ext uri="{0D108BD9-81ED-4DB2-BD59-A6C34878D82A}">
                    <a16:rowId xmlns:a16="http://schemas.microsoft.com/office/drawing/2014/main" val="260553518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6.778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5.419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-1.359</a:t>
                      </a:r>
                    </a:p>
                  </a:txBody>
                  <a:tcPr marL="9525" marR="9525" marT="9525" marB="0" anchor="b">
                    <a:lnL>
                      <a:noFill/>
                    </a:lnL>
                    <a:lnR>
                      <a:noFill/>
                    </a:lnR>
                    <a:lnT>
                      <a:noFill/>
                    </a:lnT>
                    <a:lnB>
                      <a:noFill/>
                    </a:lnB>
                    <a:noFill/>
                  </a:tcPr>
                </a:tc>
                <a:extLst>
                  <a:ext uri="{0D108BD9-81ED-4DB2-BD59-A6C34878D82A}">
                    <a16:rowId xmlns:a16="http://schemas.microsoft.com/office/drawing/2014/main" val="1676197944"/>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C34</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6.883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5.852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-1.031</a:t>
                      </a:r>
                    </a:p>
                  </a:txBody>
                  <a:tcPr marL="9525" marR="9525" marT="9525" marB="0" anchor="b">
                    <a:lnL>
                      <a:noFill/>
                    </a:lnL>
                    <a:lnR>
                      <a:noFill/>
                    </a:lnR>
                    <a:lnT>
                      <a:noFill/>
                    </a:lnT>
                    <a:lnB>
                      <a:noFill/>
                    </a:lnB>
                    <a:noFill/>
                  </a:tcPr>
                </a:tc>
                <a:extLst>
                  <a:ext uri="{0D108BD9-81ED-4DB2-BD59-A6C34878D82A}">
                    <a16:rowId xmlns:a16="http://schemas.microsoft.com/office/drawing/2014/main" val="361098409"/>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5.73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6.512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0.782</a:t>
                      </a:r>
                    </a:p>
                  </a:txBody>
                  <a:tcPr marL="9525" marR="9525" marT="9525" marB="0" anchor="b">
                    <a:lnL>
                      <a:noFill/>
                    </a:lnL>
                    <a:lnR>
                      <a:noFill/>
                    </a:lnR>
                    <a:lnT>
                      <a:noFill/>
                    </a:lnT>
                    <a:lnB>
                      <a:noFill/>
                    </a:lnB>
                    <a:noFill/>
                  </a:tcPr>
                </a:tc>
                <a:extLst>
                  <a:ext uri="{0D108BD9-81ED-4DB2-BD59-A6C34878D82A}">
                    <a16:rowId xmlns:a16="http://schemas.microsoft.com/office/drawing/2014/main" val="1675957379"/>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S8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4.713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3.995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-0.718</a:t>
                      </a:r>
                    </a:p>
                  </a:txBody>
                  <a:tcPr marL="9525" marR="9525" marT="9525" marB="0" anchor="b">
                    <a:lnL>
                      <a:noFill/>
                    </a:lnL>
                    <a:lnR>
                      <a:noFill/>
                    </a:lnR>
                    <a:lnT>
                      <a:noFill/>
                    </a:lnT>
                    <a:lnB>
                      <a:noFill/>
                    </a:lnB>
                    <a:noFill/>
                  </a:tcPr>
                </a:tc>
                <a:extLst>
                  <a:ext uri="{0D108BD9-81ED-4DB2-BD59-A6C34878D82A}">
                    <a16:rowId xmlns:a16="http://schemas.microsoft.com/office/drawing/2014/main" val="1768589182"/>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N11</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6.226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5.463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-0.763</a:t>
                      </a:r>
                    </a:p>
                  </a:txBody>
                  <a:tcPr marL="9525" marR="9525" marT="9525" marB="0" anchor="b">
                    <a:lnL>
                      <a:noFill/>
                    </a:lnL>
                    <a:lnR>
                      <a:noFill/>
                    </a:lnR>
                    <a:lnT>
                      <a:noFill/>
                    </a:lnT>
                    <a:lnB>
                      <a:noFill/>
                    </a:lnB>
                    <a:noFill/>
                  </a:tcPr>
                </a:tc>
                <a:extLst>
                  <a:ext uri="{0D108BD9-81ED-4DB2-BD59-A6C34878D82A}">
                    <a16:rowId xmlns:a16="http://schemas.microsoft.com/office/drawing/2014/main" val="3039438049"/>
                  </a:ext>
                </a:extLst>
              </a:tr>
            </a:tbl>
          </a:graphicData>
        </a:graphic>
      </p:graphicFrame>
    </p:spTree>
    <p:extLst>
      <p:ext uri="{BB962C8B-B14F-4D97-AF65-F5344CB8AC3E}">
        <p14:creationId xmlns:p14="http://schemas.microsoft.com/office/powerpoint/2010/main" val="207119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05E84-5D3C-A4AF-9260-9282DD0A6EF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1E874A-9614-C6A2-A98B-F956758A99AA}"/>
              </a:ext>
            </a:extLst>
          </p:cNvPr>
          <p:cNvSpPr txBox="1"/>
          <p:nvPr/>
        </p:nvSpPr>
        <p:spPr>
          <a:xfrm>
            <a:off x="5373737" y="1496982"/>
            <a:ext cx="6354713" cy="3416320"/>
          </a:xfrm>
          <a:prstGeom prst="rect">
            <a:avLst/>
          </a:prstGeom>
          <a:noFill/>
        </p:spPr>
        <p:txBody>
          <a:bodyPr wrap="square">
            <a:spAutoFit/>
          </a:bodyPr>
          <a:lstStyle/>
          <a:p>
            <a:r>
              <a:rPr lang="en-AU" b="1" dirty="0">
                <a:latin typeface="Arial" panose="020B0604020202020204" pitchFamily="34" charset="0"/>
                <a:cs typeface="Arial" panose="020B0604020202020204" pitchFamily="34" charset="0"/>
              </a:rPr>
              <a:t>Pocket Mutation and Moderate Disruption</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Mutation: Isoleucine → Valine at position 84 (S1/S1′ pocket)</a:t>
            </a:r>
          </a:p>
          <a:p>
            <a:r>
              <a:rPr lang="en-AU" dirty="0">
                <a:latin typeface="Arial" panose="020B0604020202020204" pitchFamily="34" charset="0"/>
                <a:cs typeface="Arial" panose="020B0604020202020204" pitchFamily="34" charset="0"/>
              </a:rPr>
              <a:t>All distances to ligand atoms increased (~+1.1 to +1.9 Å).</a:t>
            </a:r>
          </a:p>
          <a:p>
            <a:r>
              <a:rPr lang="en-AU" dirty="0">
                <a:latin typeface="Arial" panose="020B0604020202020204" pitchFamily="34" charset="0"/>
                <a:cs typeface="Arial" panose="020B0604020202020204" pitchFamily="34" charset="0"/>
              </a:rPr>
              <a:t>Loss of hydrophobic packing in the binding cleft.</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Mechanistic Insight:</a:t>
            </a:r>
          </a:p>
          <a:p>
            <a:r>
              <a:rPr lang="en-AU" dirty="0">
                <a:latin typeface="Arial" panose="020B0604020202020204" pitchFamily="34" charset="0"/>
                <a:cs typeface="Arial" panose="020B0604020202020204" pitchFamily="34" charset="0"/>
              </a:rPr>
              <a:t>Ligand remains enclosed, but </a:t>
            </a:r>
            <a:r>
              <a:rPr lang="en-AU" b="1" dirty="0">
                <a:latin typeface="Arial" panose="020B0604020202020204" pitchFamily="34" charset="0"/>
                <a:cs typeface="Arial" panose="020B0604020202020204" pitchFamily="34" charset="0"/>
              </a:rPr>
              <a:t>packing is looser</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Resistance is </a:t>
            </a:r>
            <a:r>
              <a:rPr lang="en-AU" b="1" dirty="0">
                <a:latin typeface="Arial" panose="020B0604020202020204" pitchFamily="34" charset="0"/>
                <a:cs typeface="Arial" panose="020B0604020202020204" pitchFamily="34" charset="0"/>
              </a:rPr>
              <a:t>moderate</a:t>
            </a:r>
            <a:r>
              <a:rPr lang="en-AU" dirty="0">
                <a:latin typeface="Arial" panose="020B0604020202020204" pitchFamily="34" charset="0"/>
                <a:cs typeface="Arial" panose="020B0604020202020204" pitchFamily="34" charset="0"/>
              </a:rPr>
              <a:t>, driven by </a:t>
            </a:r>
            <a:r>
              <a:rPr lang="en-AU" b="1" dirty="0">
                <a:latin typeface="Arial" panose="020B0604020202020204" pitchFamily="34" charset="0"/>
                <a:cs typeface="Arial" panose="020B0604020202020204" pitchFamily="34" charset="0"/>
              </a:rPr>
              <a:t>reduced contact surface</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Highlights the role of </a:t>
            </a:r>
            <a:r>
              <a:rPr lang="en-AU" b="1" dirty="0">
                <a:latin typeface="Arial" panose="020B0604020202020204" pitchFamily="34" charset="0"/>
                <a:cs typeface="Arial" panose="020B0604020202020204" pitchFamily="34" charset="0"/>
              </a:rPr>
              <a:t>pocket integrity</a:t>
            </a:r>
            <a:r>
              <a:rPr lang="en-AU" dirty="0">
                <a:latin typeface="Arial" panose="020B0604020202020204" pitchFamily="34" charset="0"/>
                <a:cs typeface="Arial" panose="020B0604020202020204" pitchFamily="34" charset="0"/>
              </a:rPr>
              <a:t> in inhibitor efficacy.</a:t>
            </a:r>
          </a:p>
        </p:txBody>
      </p:sp>
      <p:sp>
        <p:nvSpPr>
          <p:cNvPr id="2" name="Title 3">
            <a:extLst>
              <a:ext uri="{FF2B5EF4-FFF2-40B4-BE49-F238E27FC236}">
                <a16:creationId xmlns:a16="http://schemas.microsoft.com/office/drawing/2014/main" id="{4C84C532-52D7-CFC6-7C55-BCFCF9B29912}"/>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Results summary – I84V mutant analysis (PDB: </a:t>
            </a:r>
            <a:r>
              <a:rPr lang="en-AU" sz="2667" b="1" i="1">
                <a:solidFill>
                  <a:srgbClr val="00A9CD"/>
                </a:solidFill>
                <a:latin typeface="Arial" panose="020B0604020202020204" pitchFamily="34" charset="0"/>
                <a:cs typeface="Arial" panose="020B0604020202020204" pitchFamily="34" charset="0"/>
              </a:rPr>
              <a:t>6dh0</a:t>
            </a:r>
            <a:r>
              <a:rPr lang="en-AU" sz="2667" b="1">
                <a:solidFill>
                  <a:srgbClr val="00A9CD"/>
                </a:solidFill>
                <a:latin typeface="Arial" panose="020B0604020202020204" pitchFamily="34" charset="0"/>
                <a:cs typeface="Arial" panose="020B0604020202020204" pitchFamily="34" charset="0"/>
              </a:rPr>
              <a:t>)</a:t>
            </a:r>
          </a:p>
        </p:txBody>
      </p:sp>
      <p:graphicFrame>
        <p:nvGraphicFramePr>
          <p:cNvPr id="4" name="Table 3">
            <a:extLst>
              <a:ext uri="{FF2B5EF4-FFF2-40B4-BE49-F238E27FC236}">
                <a16:creationId xmlns:a16="http://schemas.microsoft.com/office/drawing/2014/main" id="{DAFF035F-C4FA-7989-5538-61385E93CBA6}"/>
              </a:ext>
            </a:extLst>
          </p:cNvPr>
          <p:cNvGraphicFramePr>
            <a:graphicFrameLocks noGrp="1"/>
          </p:cNvGraphicFramePr>
          <p:nvPr>
            <p:extLst>
              <p:ext uri="{D42A27DB-BD31-4B8C-83A1-F6EECF244321}">
                <p14:modId xmlns:p14="http://schemas.microsoft.com/office/powerpoint/2010/main" val="4109731185"/>
              </p:ext>
            </p:extLst>
          </p:nvPr>
        </p:nvGraphicFramePr>
        <p:xfrm>
          <a:off x="1071755" y="2100421"/>
          <a:ext cx="3657600" cy="1655445"/>
        </p:xfrm>
        <a:graphic>
          <a:graphicData uri="http://schemas.openxmlformats.org/drawingml/2006/table">
            <a:tbl>
              <a:tblPr/>
              <a:tblGrid>
                <a:gridCol w="609600">
                  <a:extLst>
                    <a:ext uri="{9D8B030D-6E8A-4147-A177-3AD203B41FA5}">
                      <a16:colId xmlns:a16="http://schemas.microsoft.com/office/drawing/2014/main" val="1092162724"/>
                    </a:ext>
                  </a:extLst>
                </a:gridCol>
                <a:gridCol w="609600">
                  <a:extLst>
                    <a:ext uri="{9D8B030D-6E8A-4147-A177-3AD203B41FA5}">
                      <a16:colId xmlns:a16="http://schemas.microsoft.com/office/drawing/2014/main" val="3489661044"/>
                    </a:ext>
                  </a:extLst>
                </a:gridCol>
                <a:gridCol w="609600">
                  <a:extLst>
                    <a:ext uri="{9D8B030D-6E8A-4147-A177-3AD203B41FA5}">
                      <a16:colId xmlns:a16="http://schemas.microsoft.com/office/drawing/2014/main" val="45502898"/>
                    </a:ext>
                  </a:extLst>
                </a:gridCol>
                <a:gridCol w="609600">
                  <a:extLst>
                    <a:ext uri="{9D8B030D-6E8A-4147-A177-3AD203B41FA5}">
                      <a16:colId xmlns:a16="http://schemas.microsoft.com/office/drawing/2014/main" val="974638071"/>
                    </a:ext>
                  </a:extLst>
                </a:gridCol>
                <a:gridCol w="609600">
                  <a:extLst>
                    <a:ext uri="{9D8B030D-6E8A-4147-A177-3AD203B41FA5}">
                      <a16:colId xmlns:a16="http://schemas.microsoft.com/office/drawing/2014/main" val="3202438029"/>
                    </a:ext>
                  </a:extLst>
                </a:gridCol>
                <a:gridCol w="609600">
                  <a:extLst>
                    <a:ext uri="{9D8B030D-6E8A-4147-A177-3AD203B41FA5}">
                      <a16:colId xmlns:a16="http://schemas.microsoft.com/office/drawing/2014/main" val="1865997878"/>
                    </a:ext>
                  </a:extLst>
                </a:gridCol>
              </a:tblGrid>
              <a:tr h="190500">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Residue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Ligand 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WT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I84V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l-GR" sz="1100" b="1" i="0" u="none" strike="noStrike">
                          <a:solidFill>
                            <a:srgbClr val="000000"/>
                          </a:solidFill>
                          <a:effectLst/>
                          <a:latin typeface="Arial" panose="020B0604020202020204" pitchFamily="34" charset="0"/>
                          <a:cs typeface="Arial" panose="020B0604020202020204" pitchFamily="34" charset="0"/>
                        </a:rPr>
                        <a:t>Δ </a:t>
                      </a:r>
                      <a:r>
                        <a:rPr lang="en-AU" sz="1100" b="1" i="0" u="none" strike="noStrike">
                          <a:solidFill>
                            <a:srgbClr val="000000"/>
                          </a:solidFill>
                          <a:effectLst/>
                          <a:latin typeface="Arial" panose="020B0604020202020204" pitchFamily="34" charset="0"/>
                          <a:cs typeface="Arial" panose="020B0604020202020204" pitchFamily="34" charset="0"/>
                        </a:rPr>
                        <a:t>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916618"/>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5.937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7.461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1.524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105096946"/>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5.215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7.088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1.873</a:t>
                      </a:r>
                    </a:p>
                  </a:txBody>
                  <a:tcPr marL="9525" marR="9525" marT="9525" marB="0" anchor="b">
                    <a:lnL>
                      <a:noFill/>
                    </a:lnL>
                    <a:lnR>
                      <a:noFill/>
                    </a:lnR>
                    <a:lnT>
                      <a:noFill/>
                    </a:lnT>
                    <a:lnB>
                      <a:noFill/>
                    </a:lnB>
                    <a:noFill/>
                  </a:tcPr>
                </a:tc>
                <a:extLst>
                  <a:ext uri="{0D108BD9-81ED-4DB2-BD59-A6C34878D82A}">
                    <a16:rowId xmlns:a16="http://schemas.microsoft.com/office/drawing/2014/main" val="101547175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7.439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9.127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1.688</a:t>
                      </a:r>
                    </a:p>
                  </a:txBody>
                  <a:tcPr marL="9525" marR="9525" marT="9525" marB="0" anchor="b">
                    <a:lnL>
                      <a:noFill/>
                    </a:lnL>
                    <a:lnR>
                      <a:noFill/>
                    </a:lnR>
                    <a:lnT>
                      <a:noFill/>
                    </a:lnT>
                    <a:lnB>
                      <a:noFill/>
                    </a:lnB>
                    <a:noFill/>
                  </a:tcPr>
                </a:tc>
                <a:extLst>
                  <a:ext uri="{0D108BD9-81ED-4DB2-BD59-A6C34878D82A}">
                    <a16:rowId xmlns:a16="http://schemas.microsoft.com/office/drawing/2014/main" val="1362580077"/>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8.512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9.652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1.14</a:t>
                      </a:r>
                    </a:p>
                  </a:txBody>
                  <a:tcPr marL="9525" marR="9525" marT="9525" marB="0" anchor="b">
                    <a:lnL>
                      <a:noFill/>
                    </a:lnL>
                    <a:lnR>
                      <a:noFill/>
                    </a:lnR>
                    <a:lnT>
                      <a:noFill/>
                    </a:lnT>
                    <a:lnB>
                      <a:noFill/>
                    </a:lnB>
                    <a:noFill/>
                  </a:tcPr>
                </a:tc>
                <a:extLst>
                  <a:ext uri="{0D108BD9-81ED-4DB2-BD59-A6C34878D82A}">
                    <a16:rowId xmlns:a16="http://schemas.microsoft.com/office/drawing/2014/main" val="1136419757"/>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O26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6.199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7.897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1.698</a:t>
                      </a:r>
                    </a:p>
                  </a:txBody>
                  <a:tcPr marL="9525" marR="9525" marT="9525" marB="0" anchor="b">
                    <a:lnL>
                      <a:noFill/>
                    </a:lnL>
                    <a:lnR>
                      <a:noFill/>
                    </a:lnR>
                    <a:lnT>
                      <a:noFill/>
                    </a:lnT>
                    <a:lnB>
                      <a:noFill/>
                    </a:lnB>
                    <a:noFill/>
                  </a:tcPr>
                </a:tc>
                <a:extLst>
                  <a:ext uri="{0D108BD9-81ED-4DB2-BD59-A6C34878D82A}">
                    <a16:rowId xmlns:a16="http://schemas.microsoft.com/office/drawing/2014/main" val="173748825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VAL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O28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8.18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9.593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1.413</a:t>
                      </a:r>
                    </a:p>
                  </a:txBody>
                  <a:tcPr marL="9525" marR="9525" marT="9525" marB="0" anchor="b">
                    <a:lnL>
                      <a:noFill/>
                    </a:lnL>
                    <a:lnR>
                      <a:noFill/>
                    </a:lnR>
                    <a:lnT>
                      <a:noFill/>
                    </a:lnT>
                    <a:lnB>
                      <a:noFill/>
                    </a:lnB>
                    <a:noFill/>
                  </a:tcPr>
                </a:tc>
                <a:extLst>
                  <a:ext uri="{0D108BD9-81ED-4DB2-BD59-A6C34878D82A}">
                    <a16:rowId xmlns:a16="http://schemas.microsoft.com/office/drawing/2014/main" val="1531987510"/>
                  </a:ext>
                </a:extLst>
              </a:tr>
            </a:tbl>
          </a:graphicData>
        </a:graphic>
      </p:graphicFrame>
    </p:spTree>
    <p:extLst>
      <p:ext uri="{BB962C8B-B14F-4D97-AF65-F5344CB8AC3E}">
        <p14:creationId xmlns:p14="http://schemas.microsoft.com/office/powerpoint/2010/main" val="234257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8">
            <a:extLst>
              <a:ext uri="{FF2B5EF4-FFF2-40B4-BE49-F238E27FC236}">
                <a16:creationId xmlns:a16="http://schemas.microsoft.com/office/drawing/2014/main" id="{392D8BCA-1D61-F612-8A1F-50C2BF063EB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Workshop agenda, Day 1</a:t>
            </a:r>
          </a:p>
        </p:txBody>
      </p:sp>
      <p:pic>
        <p:nvPicPr>
          <p:cNvPr id="6" name="Picture 5">
            <a:extLst>
              <a:ext uri="{FF2B5EF4-FFF2-40B4-BE49-F238E27FC236}">
                <a16:creationId xmlns:a16="http://schemas.microsoft.com/office/drawing/2014/main" id="{82B5B4BD-8B93-F751-1E1B-8D9615BCC377}"/>
              </a:ext>
            </a:extLst>
          </p:cNvPr>
          <p:cNvPicPr>
            <a:picLocks noChangeAspect="1"/>
          </p:cNvPicPr>
          <p:nvPr/>
        </p:nvPicPr>
        <p:blipFill>
          <a:blip r:embed="rId2"/>
          <a:stretch>
            <a:fillRect/>
          </a:stretch>
        </p:blipFill>
        <p:spPr>
          <a:xfrm>
            <a:off x="4777316" y="1447399"/>
            <a:ext cx="6780700" cy="3960873"/>
          </a:xfrm>
          <a:prstGeom prst="rect">
            <a:avLst/>
          </a:prstGeom>
        </p:spPr>
      </p:pic>
    </p:spTree>
    <p:extLst>
      <p:ext uri="{BB962C8B-B14F-4D97-AF65-F5344CB8AC3E}">
        <p14:creationId xmlns:p14="http://schemas.microsoft.com/office/powerpoint/2010/main" val="2996186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A5BB-5D56-9680-ACA7-37CC0B2B3F0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E85532F-E5EC-B1B6-17D2-5AB678DB1AA7}"/>
              </a:ext>
            </a:extLst>
          </p:cNvPr>
          <p:cNvSpPr txBox="1"/>
          <p:nvPr/>
        </p:nvSpPr>
        <p:spPr>
          <a:xfrm>
            <a:off x="5272137" y="1582340"/>
            <a:ext cx="6354713" cy="3693319"/>
          </a:xfrm>
          <a:prstGeom prst="rect">
            <a:avLst/>
          </a:prstGeom>
          <a:noFill/>
        </p:spPr>
        <p:txBody>
          <a:bodyPr wrap="square">
            <a:spAutoFit/>
          </a:bodyPr>
          <a:lstStyle/>
          <a:p>
            <a:r>
              <a:rPr lang="en-AU" b="1" dirty="0">
                <a:latin typeface="Arial" panose="020B0604020202020204" pitchFamily="34" charset="0"/>
                <a:cs typeface="Arial" panose="020B0604020202020204" pitchFamily="34" charset="0"/>
              </a:rPr>
              <a:t>Multi-Mutant Collapse of Binding:</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17 mutations including G48V, M46L, V82S, E35D, L90M</a:t>
            </a:r>
          </a:p>
          <a:p>
            <a:r>
              <a:rPr lang="en-AU" dirty="0">
                <a:latin typeface="Arial" panose="020B0604020202020204" pitchFamily="34" charset="0"/>
                <a:cs typeface="Arial" panose="020B0604020202020204" pitchFamily="34" charset="0"/>
              </a:rPr>
              <a:t>Flap residues (e.g., PHE 53) show </a:t>
            </a:r>
            <a:r>
              <a:rPr lang="en-AU" b="1" dirty="0">
                <a:latin typeface="Arial" panose="020B0604020202020204" pitchFamily="34" charset="0"/>
                <a:cs typeface="Arial" panose="020B0604020202020204" pitchFamily="34" charset="0"/>
              </a:rPr>
              <a:t>+5–6 Å increases</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Pocket residues (e.g., ILE 84) show </a:t>
            </a:r>
            <a:r>
              <a:rPr lang="en-AU" b="1" dirty="0">
                <a:latin typeface="Arial" panose="020B0604020202020204" pitchFamily="34" charset="0"/>
                <a:cs typeface="Arial" panose="020B0604020202020204" pitchFamily="34" charset="0"/>
              </a:rPr>
              <a:t>+5–7 Å increases</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Flaps adopt </a:t>
            </a:r>
            <a:r>
              <a:rPr lang="en-AU" b="1" dirty="0">
                <a:latin typeface="Arial" panose="020B0604020202020204" pitchFamily="34" charset="0"/>
                <a:cs typeface="Arial" panose="020B0604020202020204" pitchFamily="34" charset="0"/>
              </a:rPr>
              <a:t>open, curled conformation</a:t>
            </a:r>
            <a:r>
              <a:rPr lang="en-AU" dirty="0">
                <a:latin typeface="Arial" panose="020B0604020202020204" pitchFamily="34" charset="0"/>
                <a:cs typeface="Arial" panose="020B0604020202020204" pitchFamily="34" charset="0"/>
              </a:rPr>
              <a:t> even when bound.</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Mechanistic Insight:</a:t>
            </a:r>
          </a:p>
          <a:p>
            <a:r>
              <a:rPr lang="en-AU" dirty="0">
                <a:latin typeface="Arial" panose="020B0604020202020204" pitchFamily="34" charset="0"/>
                <a:cs typeface="Arial" panose="020B0604020202020204" pitchFamily="34" charset="0"/>
              </a:rPr>
              <a:t>Synergistic mutations disrupt </a:t>
            </a:r>
            <a:r>
              <a:rPr lang="en-AU" b="1" dirty="0">
                <a:latin typeface="Arial" panose="020B0604020202020204" pitchFamily="34" charset="0"/>
                <a:cs typeface="Arial" panose="020B0604020202020204" pitchFamily="34" charset="0"/>
              </a:rPr>
              <a:t>flap closure</a:t>
            </a:r>
            <a:r>
              <a:rPr lang="en-AU" dirty="0">
                <a:latin typeface="Arial" panose="020B0604020202020204" pitchFamily="34" charset="0"/>
                <a:cs typeface="Arial" panose="020B0604020202020204" pitchFamily="34" charset="0"/>
              </a:rPr>
              <a:t>, </a:t>
            </a:r>
            <a:r>
              <a:rPr lang="en-AU" b="1" dirty="0">
                <a:latin typeface="Arial" panose="020B0604020202020204" pitchFamily="34" charset="0"/>
                <a:cs typeface="Arial" panose="020B0604020202020204" pitchFamily="34" charset="0"/>
              </a:rPr>
              <a:t>ligand enclosure</a:t>
            </a:r>
            <a:r>
              <a:rPr lang="en-AU" dirty="0">
                <a:latin typeface="Arial" panose="020B0604020202020204" pitchFamily="34" charset="0"/>
                <a:cs typeface="Arial" panose="020B0604020202020204" pitchFamily="34" charset="0"/>
              </a:rPr>
              <a:t>, and </a:t>
            </a:r>
            <a:r>
              <a:rPr lang="en-AU" b="1" dirty="0">
                <a:latin typeface="Arial" panose="020B0604020202020204" pitchFamily="34" charset="0"/>
                <a:cs typeface="Arial" panose="020B0604020202020204" pitchFamily="34" charset="0"/>
              </a:rPr>
              <a:t>binding energetics</a:t>
            </a:r>
            <a:r>
              <a:rPr lang="en-AU" dirty="0">
                <a:latin typeface="Arial" panose="020B0604020202020204" pitchFamily="34" charset="0"/>
                <a:cs typeface="Arial" panose="020B0604020202020204" pitchFamily="34" charset="0"/>
              </a:rPr>
              <a:t>.</a:t>
            </a:r>
          </a:p>
          <a:p>
            <a:r>
              <a:rPr lang="en-AU" dirty="0">
                <a:latin typeface="Arial" panose="020B0604020202020204" pitchFamily="34" charset="0"/>
                <a:cs typeface="Arial" panose="020B0604020202020204" pitchFamily="34" charset="0"/>
              </a:rPr>
              <a:t>Darunavir binding is </a:t>
            </a:r>
            <a:r>
              <a:rPr lang="en-AU" b="1" dirty="0">
                <a:latin typeface="Arial" panose="020B0604020202020204" pitchFamily="34" charset="0"/>
                <a:cs typeface="Arial" panose="020B0604020202020204" pitchFamily="34" charset="0"/>
              </a:rPr>
              <a:t>~10,000× weaker</a:t>
            </a:r>
            <a:r>
              <a:rPr lang="en-AU" dirty="0">
                <a:latin typeface="Arial" panose="020B0604020202020204" pitchFamily="34" charset="0"/>
                <a:cs typeface="Arial" panose="020B0604020202020204" pitchFamily="34" charset="0"/>
              </a:rPr>
              <a:t> than wildtype.</a:t>
            </a:r>
          </a:p>
          <a:p>
            <a:r>
              <a:rPr lang="en-AU" dirty="0">
                <a:latin typeface="Arial" panose="020B0604020202020204" pitchFamily="34" charset="0"/>
                <a:cs typeface="Arial" panose="020B0604020202020204" pitchFamily="34" charset="0"/>
              </a:rPr>
              <a:t>PR S17 represents </a:t>
            </a:r>
            <a:r>
              <a:rPr lang="en-AU" b="1" dirty="0">
                <a:latin typeface="Arial" panose="020B0604020202020204" pitchFamily="34" charset="0"/>
                <a:cs typeface="Arial" panose="020B0604020202020204" pitchFamily="34" charset="0"/>
              </a:rPr>
              <a:t>extreme resistance</a:t>
            </a:r>
            <a:r>
              <a:rPr lang="en-AU" dirty="0">
                <a:latin typeface="Arial" panose="020B0604020202020204" pitchFamily="34" charset="0"/>
                <a:cs typeface="Arial" panose="020B0604020202020204" pitchFamily="34" charset="0"/>
              </a:rPr>
              <a:t> and </a:t>
            </a:r>
            <a:r>
              <a:rPr lang="en-AU" b="1" dirty="0">
                <a:latin typeface="Arial" panose="020B0604020202020204" pitchFamily="34" charset="0"/>
                <a:cs typeface="Arial" panose="020B0604020202020204" pitchFamily="34" charset="0"/>
              </a:rPr>
              <a:t>dynamic collapse</a:t>
            </a:r>
            <a:r>
              <a:rPr lang="en-AU" dirty="0">
                <a:latin typeface="Arial" panose="020B0604020202020204" pitchFamily="34" charset="0"/>
                <a:cs typeface="Arial" panose="020B0604020202020204" pitchFamily="34" charset="0"/>
              </a:rPr>
              <a:t>.</a:t>
            </a:r>
          </a:p>
        </p:txBody>
      </p:sp>
      <p:sp>
        <p:nvSpPr>
          <p:cNvPr id="2" name="Title 3">
            <a:extLst>
              <a:ext uri="{FF2B5EF4-FFF2-40B4-BE49-F238E27FC236}">
                <a16:creationId xmlns:a16="http://schemas.microsoft.com/office/drawing/2014/main" id="{4DEC8631-05E7-909D-BE85-E617502B3C32}"/>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Multi-drug resistant mutant analysis (PDB: </a:t>
            </a:r>
            <a:r>
              <a:rPr lang="en-AU" sz="2667" b="1" i="1">
                <a:solidFill>
                  <a:srgbClr val="00A9CD"/>
                </a:solidFill>
                <a:latin typeface="Arial" panose="020B0604020202020204" pitchFamily="34" charset="0"/>
                <a:cs typeface="Arial" panose="020B0604020202020204" pitchFamily="34" charset="0"/>
              </a:rPr>
              <a:t>5t2z</a:t>
            </a:r>
            <a:r>
              <a:rPr lang="en-AU" sz="2667" b="1">
                <a:solidFill>
                  <a:srgbClr val="00A9CD"/>
                </a:solidFill>
                <a:latin typeface="Arial" panose="020B0604020202020204" pitchFamily="34" charset="0"/>
                <a:cs typeface="Arial" panose="020B0604020202020204" pitchFamily="34" charset="0"/>
              </a:rPr>
              <a:t>)</a:t>
            </a:r>
          </a:p>
        </p:txBody>
      </p:sp>
      <p:graphicFrame>
        <p:nvGraphicFramePr>
          <p:cNvPr id="4" name="Table 3">
            <a:extLst>
              <a:ext uri="{FF2B5EF4-FFF2-40B4-BE49-F238E27FC236}">
                <a16:creationId xmlns:a16="http://schemas.microsoft.com/office/drawing/2014/main" id="{2D2F1F1A-FF4F-0D71-8FFF-DBB7113D4F37}"/>
              </a:ext>
            </a:extLst>
          </p:cNvPr>
          <p:cNvGraphicFramePr>
            <a:graphicFrameLocks noGrp="1"/>
          </p:cNvGraphicFramePr>
          <p:nvPr>
            <p:extLst>
              <p:ext uri="{D42A27DB-BD31-4B8C-83A1-F6EECF244321}">
                <p14:modId xmlns:p14="http://schemas.microsoft.com/office/powerpoint/2010/main" val="3558459035"/>
              </p:ext>
            </p:extLst>
          </p:nvPr>
        </p:nvGraphicFramePr>
        <p:xfrm>
          <a:off x="915007" y="2081400"/>
          <a:ext cx="3657600" cy="2417445"/>
        </p:xfrm>
        <a:graphic>
          <a:graphicData uri="http://schemas.openxmlformats.org/drawingml/2006/table">
            <a:tbl>
              <a:tblPr/>
              <a:tblGrid>
                <a:gridCol w="609600">
                  <a:extLst>
                    <a:ext uri="{9D8B030D-6E8A-4147-A177-3AD203B41FA5}">
                      <a16:colId xmlns:a16="http://schemas.microsoft.com/office/drawing/2014/main" val="758789956"/>
                    </a:ext>
                  </a:extLst>
                </a:gridCol>
                <a:gridCol w="609600">
                  <a:extLst>
                    <a:ext uri="{9D8B030D-6E8A-4147-A177-3AD203B41FA5}">
                      <a16:colId xmlns:a16="http://schemas.microsoft.com/office/drawing/2014/main" val="1116933278"/>
                    </a:ext>
                  </a:extLst>
                </a:gridCol>
                <a:gridCol w="609600">
                  <a:extLst>
                    <a:ext uri="{9D8B030D-6E8A-4147-A177-3AD203B41FA5}">
                      <a16:colId xmlns:a16="http://schemas.microsoft.com/office/drawing/2014/main" val="3342612796"/>
                    </a:ext>
                  </a:extLst>
                </a:gridCol>
                <a:gridCol w="609600">
                  <a:extLst>
                    <a:ext uri="{9D8B030D-6E8A-4147-A177-3AD203B41FA5}">
                      <a16:colId xmlns:a16="http://schemas.microsoft.com/office/drawing/2014/main" val="3785148107"/>
                    </a:ext>
                  </a:extLst>
                </a:gridCol>
                <a:gridCol w="609600">
                  <a:extLst>
                    <a:ext uri="{9D8B030D-6E8A-4147-A177-3AD203B41FA5}">
                      <a16:colId xmlns:a16="http://schemas.microsoft.com/office/drawing/2014/main" val="4056539885"/>
                    </a:ext>
                  </a:extLst>
                </a:gridCol>
                <a:gridCol w="609600">
                  <a:extLst>
                    <a:ext uri="{9D8B030D-6E8A-4147-A177-3AD203B41FA5}">
                      <a16:colId xmlns:a16="http://schemas.microsoft.com/office/drawing/2014/main" val="2244876719"/>
                    </a:ext>
                  </a:extLst>
                </a:gridCol>
              </a:tblGrid>
              <a:tr h="190500">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Residue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Ligand Atom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WT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AU" sz="1100" b="1" i="0" u="none" strike="noStrike">
                          <a:solidFill>
                            <a:srgbClr val="000000"/>
                          </a:solidFill>
                          <a:effectLst/>
                          <a:latin typeface="Arial" panose="020B0604020202020204" pitchFamily="34" charset="0"/>
                          <a:cs typeface="Arial" panose="020B0604020202020204" pitchFamily="34" charset="0"/>
                        </a:rPr>
                        <a:t>PR S17 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l-GR" sz="1100" b="1" i="0" u="none" strike="noStrike">
                          <a:solidFill>
                            <a:srgbClr val="000000"/>
                          </a:solidFill>
                          <a:effectLst/>
                          <a:latin typeface="Arial" panose="020B0604020202020204" pitchFamily="34" charset="0"/>
                          <a:cs typeface="Arial" panose="020B0604020202020204" pitchFamily="34" charset="0"/>
                        </a:rPr>
                        <a:t>Δ </a:t>
                      </a:r>
                      <a:r>
                        <a:rPr lang="en-AU" sz="1100" b="1" i="0" u="none" strike="noStrike">
                          <a:solidFill>
                            <a:srgbClr val="000000"/>
                          </a:solidFill>
                          <a:effectLst/>
                          <a:latin typeface="Arial" panose="020B0604020202020204" pitchFamily="34" charset="0"/>
                          <a:cs typeface="Arial" panose="020B0604020202020204" pitchFamily="34" charset="0"/>
                        </a:rPr>
                        <a:t>Distance (Å)</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2457018"/>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4.736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8.064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3.328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4267876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50</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4.576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7.635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3.059</a:t>
                      </a:r>
                    </a:p>
                  </a:txBody>
                  <a:tcPr marL="9525" marR="9525" marT="9525" marB="0" anchor="b">
                    <a:lnL>
                      <a:noFill/>
                    </a:lnL>
                    <a:lnR>
                      <a:noFill/>
                    </a:lnR>
                    <a:lnT>
                      <a:noFill/>
                    </a:lnT>
                    <a:lnB>
                      <a:noFill/>
                    </a:lnB>
                    <a:noFill/>
                  </a:tcPr>
                </a:tc>
                <a:extLst>
                  <a:ext uri="{0D108BD9-81ED-4DB2-BD59-A6C34878D82A}">
                    <a16:rowId xmlns:a16="http://schemas.microsoft.com/office/drawing/2014/main" val="2439028277"/>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PHE 53</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CZ</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8.872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15.097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6.225</a:t>
                      </a:r>
                    </a:p>
                  </a:txBody>
                  <a:tcPr marL="9525" marR="9525" marT="9525" marB="0" anchor="b">
                    <a:lnL>
                      <a:noFill/>
                    </a:lnL>
                    <a:lnR>
                      <a:noFill/>
                    </a:lnR>
                    <a:lnT>
                      <a:noFill/>
                    </a:lnT>
                    <a:lnB>
                      <a:noFill/>
                    </a:lnB>
                    <a:noFill/>
                  </a:tcPr>
                </a:tc>
                <a:extLst>
                  <a:ext uri="{0D108BD9-81ED-4DB2-BD59-A6C34878D82A}">
                    <a16:rowId xmlns:a16="http://schemas.microsoft.com/office/drawing/2014/main" val="3976925653"/>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PHE 53</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CZ</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C37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10.061</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15.375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5.314</a:t>
                      </a:r>
                    </a:p>
                  </a:txBody>
                  <a:tcPr marL="9525" marR="9525" marT="9525" marB="0" anchor="b">
                    <a:lnL>
                      <a:noFill/>
                    </a:lnL>
                    <a:lnR>
                      <a:noFill/>
                    </a:lnR>
                    <a:lnT>
                      <a:noFill/>
                    </a:lnT>
                    <a:lnB>
                      <a:noFill/>
                    </a:lnB>
                    <a:noFill/>
                  </a:tcPr>
                </a:tc>
                <a:extLst>
                  <a:ext uri="{0D108BD9-81ED-4DB2-BD59-A6C34878D82A}">
                    <a16:rowId xmlns:a16="http://schemas.microsoft.com/office/drawing/2014/main" val="1656456615"/>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C24</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5.937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11.279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5.342</a:t>
                      </a:r>
                    </a:p>
                  </a:txBody>
                  <a:tcPr marL="9525" marR="9525" marT="9525" marB="0" anchor="b">
                    <a:lnL>
                      <a:noFill/>
                    </a:lnL>
                    <a:lnR>
                      <a:noFill/>
                    </a:lnR>
                    <a:lnT>
                      <a:noFill/>
                    </a:lnT>
                    <a:lnB>
                      <a:noFill/>
                    </a:lnB>
                    <a:noFill/>
                  </a:tcPr>
                </a:tc>
                <a:extLst>
                  <a:ext uri="{0D108BD9-81ED-4DB2-BD59-A6C34878D82A}">
                    <a16:rowId xmlns:a16="http://schemas.microsoft.com/office/drawing/2014/main" val="662759903"/>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5.215</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12.426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7.211</a:t>
                      </a:r>
                    </a:p>
                  </a:txBody>
                  <a:tcPr marL="9525" marR="9525" marT="9525" marB="0" anchor="b">
                    <a:lnL>
                      <a:noFill/>
                    </a:lnL>
                    <a:lnR>
                      <a:noFill/>
                    </a:lnR>
                    <a:lnT>
                      <a:noFill/>
                    </a:lnT>
                    <a:lnB>
                      <a:noFill/>
                    </a:lnB>
                    <a:noFill/>
                  </a:tcPr>
                </a:tc>
                <a:extLst>
                  <a:ext uri="{0D108BD9-81ED-4DB2-BD59-A6C34878D82A}">
                    <a16:rowId xmlns:a16="http://schemas.microsoft.com/office/drawing/2014/main" val="4213747207"/>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C27</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7.439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12.326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4.887</a:t>
                      </a:r>
                    </a:p>
                  </a:txBody>
                  <a:tcPr marL="9525" marR="9525" marT="9525" marB="0" anchor="b">
                    <a:lnL>
                      <a:noFill/>
                    </a:lnL>
                    <a:lnR>
                      <a:noFill/>
                    </a:lnR>
                    <a:lnT>
                      <a:noFill/>
                    </a:lnT>
                    <a:lnB>
                      <a:noFill/>
                    </a:lnB>
                    <a:noFill/>
                  </a:tcPr>
                </a:tc>
                <a:extLst>
                  <a:ext uri="{0D108BD9-81ED-4DB2-BD59-A6C34878D82A}">
                    <a16:rowId xmlns:a16="http://schemas.microsoft.com/office/drawing/2014/main" val="1286924737"/>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C29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8.512</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10.243</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1.731</a:t>
                      </a:r>
                    </a:p>
                  </a:txBody>
                  <a:tcPr marL="9525" marR="9525" marT="9525" marB="0" anchor="b">
                    <a:lnL>
                      <a:noFill/>
                    </a:lnL>
                    <a:lnR>
                      <a:noFill/>
                    </a:lnR>
                    <a:lnT>
                      <a:noFill/>
                    </a:lnT>
                    <a:lnB>
                      <a:noFill/>
                    </a:lnB>
                    <a:noFill/>
                  </a:tcPr>
                </a:tc>
                <a:extLst>
                  <a:ext uri="{0D108BD9-81ED-4DB2-BD59-A6C34878D82A}">
                    <a16:rowId xmlns:a16="http://schemas.microsoft.com/office/drawing/2014/main" val="4091576301"/>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O26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6.199</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12.646</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6.447</a:t>
                      </a:r>
                    </a:p>
                  </a:txBody>
                  <a:tcPr marL="9525" marR="9525" marT="9525" marB="0" anchor="b">
                    <a:lnL>
                      <a:noFill/>
                    </a:lnL>
                    <a:lnR>
                      <a:noFill/>
                    </a:lnR>
                    <a:lnT>
                      <a:noFill/>
                    </a:lnT>
                    <a:lnB>
                      <a:noFill/>
                    </a:lnB>
                    <a:noFill/>
                  </a:tcPr>
                </a:tc>
                <a:extLst>
                  <a:ext uri="{0D108BD9-81ED-4DB2-BD59-A6C34878D82A}">
                    <a16:rowId xmlns:a16="http://schemas.microsoft.com/office/drawing/2014/main" val="4144061201"/>
                  </a:ext>
                </a:extLst>
              </a:tr>
              <a:tr h="190500">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ILE 84</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CG1</a:t>
                      </a:r>
                    </a:p>
                  </a:txBody>
                  <a:tcPr marL="9525" marR="9525" marT="9525" marB="0" anchor="b">
                    <a:lnL>
                      <a:noFill/>
                    </a:lnL>
                    <a:lnR>
                      <a:noFill/>
                    </a:lnR>
                    <a:lnT>
                      <a:noFill/>
                    </a:lnT>
                    <a:lnB>
                      <a:noFill/>
                    </a:lnB>
                    <a:noFill/>
                  </a:tcPr>
                </a:tc>
                <a:tc>
                  <a:txBody>
                    <a:bodyPr/>
                    <a:lstStyle/>
                    <a:p>
                      <a:pPr algn="l" fontAlgn="b">
                        <a:buNone/>
                      </a:pPr>
                      <a:r>
                        <a:rPr lang="en-AU" sz="1100" b="0" i="0" u="none" strike="noStrike">
                          <a:solidFill>
                            <a:srgbClr val="000000"/>
                          </a:solidFill>
                          <a:effectLst/>
                          <a:latin typeface="Arial" panose="020B0604020202020204" pitchFamily="34" charset="0"/>
                          <a:cs typeface="Arial" panose="020B0604020202020204" pitchFamily="34" charset="0"/>
                        </a:rPr>
                        <a:t>O28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8.18</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11.584</a:t>
                      </a:r>
                    </a:p>
                  </a:txBody>
                  <a:tcPr marL="9525" marR="9525" marT="9525" marB="0" anchor="b">
                    <a:lnL>
                      <a:noFill/>
                    </a:lnL>
                    <a:lnR>
                      <a:noFill/>
                    </a:lnR>
                    <a:lnT>
                      <a:noFill/>
                    </a:lnT>
                    <a:lnB>
                      <a:noFill/>
                    </a:lnB>
                    <a:noFill/>
                  </a:tcPr>
                </a:tc>
                <a:tc>
                  <a:txBody>
                    <a:bodyPr/>
                    <a:lstStyle/>
                    <a:p>
                      <a:pPr algn="r" fontAlgn="b">
                        <a:buNone/>
                      </a:pPr>
                      <a:r>
                        <a:rPr lang="en-AU" sz="1100" b="0" i="0" u="none" strike="noStrike">
                          <a:solidFill>
                            <a:srgbClr val="000000"/>
                          </a:solidFill>
                          <a:effectLst/>
                          <a:latin typeface="Arial" panose="020B0604020202020204" pitchFamily="34" charset="0"/>
                          <a:cs typeface="Arial" panose="020B0604020202020204" pitchFamily="34" charset="0"/>
                        </a:rPr>
                        <a:t>3.404</a:t>
                      </a:r>
                    </a:p>
                  </a:txBody>
                  <a:tcPr marL="9525" marR="9525" marT="9525" marB="0" anchor="b">
                    <a:lnL>
                      <a:noFill/>
                    </a:lnL>
                    <a:lnR>
                      <a:noFill/>
                    </a:lnR>
                    <a:lnT>
                      <a:noFill/>
                    </a:lnT>
                    <a:lnB>
                      <a:noFill/>
                    </a:lnB>
                    <a:noFill/>
                  </a:tcPr>
                </a:tc>
                <a:extLst>
                  <a:ext uri="{0D108BD9-81ED-4DB2-BD59-A6C34878D82A}">
                    <a16:rowId xmlns:a16="http://schemas.microsoft.com/office/drawing/2014/main" val="410613056"/>
                  </a:ext>
                </a:extLst>
              </a:tr>
            </a:tbl>
          </a:graphicData>
        </a:graphic>
      </p:graphicFrame>
    </p:spTree>
    <p:extLst>
      <p:ext uri="{BB962C8B-B14F-4D97-AF65-F5344CB8AC3E}">
        <p14:creationId xmlns:p14="http://schemas.microsoft.com/office/powerpoint/2010/main" val="1645841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E1E-99CB-C777-8963-2053B138213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F126596-3D13-657A-F956-E1387DF561E3}"/>
              </a:ext>
            </a:extLst>
          </p:cNvPr>
          <p:cNvSpPr txBox="1">
            <a:spLocks/>
          </p:cNvSpPr>
          <p:nvPr/>
        </p:nvSpPr>
        <p:spPr>
          <a:xfrm>
            <a:off x="209395" y="2900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A closer look at the multi-mutant:</a:t>
            </a:r>
          </a:p>
        </p:txBody>
      </p:sp>
      <p:sp>
        <p:nvSpPr>
          <p:cNvPr id="6" name="Rectangle 3">
            <a:extLst>
              <a:ext uri="{FF2B5EF4-FFF2-40B4-BE49-F238E27FC236}">
                <a16:creationId xmlns:a16="http://schemas.microsoft.com/office/drawing/2014/main" id="{664CF5C3-5605-72C9-9FCA-75ACDD2B7DC0}"/>
              </a:ext>
            </a:extLst>
          </p:cNvPr>
          <p:cNvSpPr>
            <a:spLocks noChangeArrowheads="1"/>
          </p:cNvSpPr>
          <p:nvPr/>
        </p:nvSpPr>
        <p:spPr bwMode="auto">
          <a:xfrm>
            <a:off x="5467350" y="1529419"/>
            <a:ext cx="6260882"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FontTx/>
              <a:buChar char="•"/>
            </a:pPr>
            <a:r>
              <a:rPr kumimoji="0" lang="en-US" altLang="en-US" sz="1000" b="0" i="0" u="none" strike="noStrike" cap="none" normalizeH="0" baseline="0" err="1">
                <a:ln>
                  <a:noFill/>
                </a:ln>
                <a:solidFill>
                  <a:srgbClr val="00B0F0"/>
                </a:solidFill>
                <a:effectLst/>
                <a:latin typeface="Arial Unicode MS"/>
              </a:rPr>
              <a:t>rmsd</a:t>
            </a:r>
            <a:r>
              <a:rPr kumimoji="0" lang="en-US" altLang="en-US" sz="1000" b="0" i="0" u="none" strike="noStrike" cap="none" normalizeH="0" baseline="0">
                <a:ln>
                  <a:noFill/>
                </a:ln>
                <a:solidFill>
                  <a:srgbClr val="00B0F0"/>
                </a:solidFill>
                <a:effectLst/>
                <a:latin typeface="Arial Unicode MS"/>
              </a:rPr>
              <a:t> #3:45-55@CA to #1:45-55@CA RMSD between 22 atom pairs is </a:t>
            </a:r>
            <a:r>
              <a:rPr lang="en-AU" sz="1000" dirty="0"/>
              <a:t>1.015 Å</a:t>
            </a:r>
            <a:endParaRPr kumimoji="0" lang="en-US" altLang="en-US" sz="1000" b="0" i="0" u="none" strike="noStrike" cap="none" normalizeH="0" baseline="0" dirty="0">
              <a:ln>
                <a:noFill/>
              </a:ln>
              <a:solidFill>
                <a:srgbClr val="00B0F0"/>
              </a:solidFill>
              <a:effectLst/>
              <a:latin typeface="Arial Unicode MS"/>
            </a:endParaRPr>
          </a:p>
          <a:p>
            <a:pPr lvl="0" defTabSz="914400" eaLnBrk="0" fontAlgn="base" hangingPunct="0">
              <a:spcBef>
                <a:spcPct val="0"/>
              </a:spcBef>
              <a:spcAft>
                <a:spcPct val="0"/>
              </a:spcAft>
            </a:pPr>
            <a:br>
              <a:rPr kumimoji="0" lang="en-US" altLang="en-US" sz="1000" b="0" i="0" u="none" strike="noStrike" cap="none" normalizeH="0" baseline="0">
                <a:ln>
                  <a:noFill/>
                </a:ln>
                <a:solidFill>
                  <a:schemeClr val="tx1"/>
                </a:solidFill>
                <a:effectLst/>
              </a:rPr>
            </a:br>
            <a:r>
              <a:rPr kumimoji="0" lang="en-US" altLang="en-US" sz="1000" b="0" i="1" u="none" strike="noStrike" cap="none" normalizeH="0" baseline="0">
                <a:ln>
                  <a:noFill/>
                </a:ln>
                <a:solidFill>
                  <a:schemeClr val="tx1"/>
                </a:solidFill>
                <a:effectLst/>
              </a:rPr>
              <a:t>RMSD using </a:t>
            </a:r>
            <a:r>
              <a:rPr kumimoji="0" lang="en-US" altLang="en-US" sz="1000" b="1" i="1" u="none" strike="noStrike" cap="none" normalizeH="0" baseline="0">
                <a:ln>
                  <a:noFill/>
                </a:ln>
                <a:solidFill>
                  <a:schemeClr val="tx1"/>
                </a:solidFill>
                <a:effectLst/>
                <a:latin typeface="Arial" panose="020B0604020202020204" pitchFamily="34" charset="0"/>
              </a:rPr>
              <a:t>Cα atoms only</a:t>
            </a:r>
            <a:r>
              <a:rPr kumimoji="0" lang="en-US" altLang="en-US" sz="1000" b="0" i="1" u="none" strike="noStrike" cap="none" normalizeH="0" baseline="0">
                <a:ln>
                  <a:noFill/>
                </a:ln>
                <a:solidFill>
                  <a:schemeClr val="tx1"/>
                </a:solidFill>
                <a:effectLst/>
                <a:latin typeface="Arial" panose="020B0604020202020204" pitchFamily="34" charset="0"/>
              </a:rPr>
              <a:t> for residues 45–55. It matched </a:t>
            </a:r>
            <a:r>
              <a:rPr kumimoji="0" lang="en-US" altLang="en-US" sz="1000" b="1" i="1" u="none" strike="noStrike" cap="none" normalizeH="0" baseline="0">
                <a:ln>
                  <a:noFill/>
                </a:ln>
                <a:solidFill>
                  <a:schemeClr val="tx1"/>
                </a:solidFill>
                <a:effectLst/>
                <a:latin typeface="Arial" panose="020B0604020202020204" pitchFamily="34" charset="0"/>
              </a:rPr>
              <a:t>22 atom pairs</a:t>
            </a:r>
            <a:r>
              <a:rPr kumimoji="0" lang="en-US" altLang="en-US" sz="1000" b="0" i="1" u="none" strike="noStrike" cap="none" normalizeH="0" baseline="0">
                <a:ln>
                  <a:noFill/>
                </a:ln>
                <a:solidFill>
                  <a:schemeClr val="tx1"/>
                </a:solidFill>
                <a:effectLst/>
                <a:latin typeface="Arial" panose="020B0604020202020204" pitchFamily="34" charset="0"/>
              </a:rPr>
              <a:t> and the RMSD is </a:t>
            </a:r>
            <a:r>
              <a:rPr lang="en-AU" sz="1000" dirty="0"/>
              <a:t>1.015 Å</a:t>
            </a:r>
            <a:r>
              <a:rPr kumimoji="0" lang="en-US" altLang="en-US" sz="1000" b="0" i="1" u="none" strike="noStrike" cap="none" normalizeH="0" baseline="0">
                <a:ln>
                  <a:noFill/>
                </a:ln>
                <a:solidFill>
                  <a:schemeClr val="tx1"/>
                </a:solidFill>
                <a:effectLst/>
                <a:latin typeface="Arial" panose="020B0604020202020204" pitchFamily="34" charset="0"/>
              </a:rPr>
              <a:t>.</a:t>
            </a:r>
            <a:br>
              <a:rPr kumimoji="0" lang="en-US" altLang="en-US" sz="1000" b="0" i="1" u="none" strike="noStrike" cap="none" normalizeH="0" baseline="0">
                <a:ln>
                  <a:noFill/>
                </a:ln>
                <a:solidFill>
                  <a:schemeClr val="tx1"/>
                </a:solidFill>
                <a:effectLst/>
                <a:latin typeface="Arial" panose="020B0604020202020204" pitchFamily="34" charset="0"/>
              </a:rPr>
            </a:br>
            <a:r>
              <a:rPr kumimoji="0" lang="en-US" altLang="en-US" sz="1000" b="0" i="1" u="none" strike="noStrike" cap="none" normalizeH="0" baseline="0">
                <a:ln>
                  <a:noFill/>
                </a:ln>
                <a:solidFill>
                  <a:schemeClr val="tx1"/>
                </a:solidFill>
                <a:effectLst/>
                <a:latin typeface="Arial" panose="020B0604020202020204" pitchFamily="34" charset="0"/>
              </a:rPr>
              <a:t>Why 22 atom pairs? Because your protease is a </a:t>
            </a:r>
            <a:r>
              <a:rPr kumimoji="0" lang="en-US" altLang="en-US" sz="1000" b="1" i="1" u="none" strike="noStrike" cap="none" normalizeH="0" baseline="0">
                <a:ln>
                  <a:noFill/>
                </a:ln>
                <a:solidFill>
                  <a:schemeClr val="tx1"/>
                </a:solidFill>
                <a:effectLst/>
                <a:latin typeface="Arial" panose="020B0604020202020204" pitchFamily="34" charset="0"/>
              </a:rPr>
              <a:t>homodimer</a:t>
            </a:r>
            <a:r>
              <a:rPr kumimoji="0" lang="en-US" altLang="en-US" sz="1000" b="0" i="1" u="none" strike="noStrike" cap="none" normalizeH="0" baseline="0">
                <a:ln>
                  <a:noFill/>
                </a:ln>
                <a:solidFill>
                  <a:schemeClr val="tx1"/>
                </a:solidFill>
                <a:effectLst/>
                <a:latin typeface="Arial" panose="020B0604020202020204" pitchFamily="34" charset="0"/>
              </a:rPr>
              <a:t>: residues 45–55 appear in both chains, so you get 11 residues × 2 chains = 22 Cα pairs.</a:t>
            </a:r>
            <a:endParaRPr kumimoji="0" lang="en-US" altLang="en-US" sz="1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1"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err="1">
                <a:ln>
                  <a:noFill/>
                </a:ln>
                <a:solidFill>
                  <a:srgbClr val="00B0F0"/>
                </a:solidFill>
                <a:effectLst/>
                <a:latin typeface="Arial Unicode MS"/>
              </a:rPr>
              <a:t>rmsd</a:t>
            </a:r>
            <a:r>
              <a:rPr kumimoji="0" lang="en-US" altLang="en-US" sz="1000" b="0" i="0" u="none" strike="noStrike" cap="none" normalizeH="0" baseline="0">
                <a:ln>
                  <a:noFill/>
                </a:ln>
                <a:solidFill>
                  <a:srgbClr val="00B0F0"/>
                </a:solidFill>
                <a:effectLst/>
                <a:latin typeface="Arial Unicode MS"/>
              </a:rPr>
              <a:t> #3:24-28@CA to #1:24-28@CA RMSD between 10 atom pairs is </a:t>
            </a:r>
            <a:r>
              <a:rPr kumimoji="0" lang="en-US" altLang="en-US" sz="1000" b="0" i="0" u="none" strike="noStrike" cap="none" normalizeH="0" baseline="0" dirty="0">
                <a:ln>
                  <a:noFill/>
                </a:ln>
                <a:solidFill>
                  <a:srgbClr val="00B0F0"/>
                </a:solidFill>
                <a:effectLst/>
                <a:latin typeface="Arial Unicode MS"/>
              </a:rPr>
              <a:t>0.2</a:t>
            </a:r>
            <a:endParaRPr kumimoji="0" lang="en-US" altLang="en-US" sz="1000" b="0" i="0" u="none" strike="noStrike" cap="none" normalizeH="0" baseline="0">
              <a:ln>
                <a:noFill/>
              </a:ln>
              <a:solidFill>
                <a:srgbClr val="00B0F0"/>
              </a:solidFill>
              <a:effectLst/>
              <a:latin typeface="Arial Unicode MS"/>
            </a:endParaRPr>
          </a:p>
          <a:p>
            <a:pPr lvl="0" defTabSz="914400" eaLnBrk="0" fontAlgn="base" hangingPunct="0">
              <a:spcBef>
                <a:spcPct val="0"/>
              </a:spcBef>
              <a:spcAft>
                <a:spcPct val="0"/>
              </a:spcAft>
            </a:pPr>
            <a:br>
              <a:rPr kumimoji="0" lang="en-US" altLang="en-US" sz="1000" b="0" i="1" u="none" strike="noStrike" cap="none" normalizeH="0" baseline="0">
                <a:ln>
                  <a:noFill/>
                </a:ln>
                <a:solidFill>
                  <a:schemeClr val="tx1"/>
                </a:solidFill>
                <a:effectLst/>
              </a:rPr>
            </a:br>
            <a:r>
              <a:rPr lang="en-AU" sz="1000" b="1" dirty="0"/>
              <a:t>0.2 Å (residues 45-55)</a:t>
            </a:r>
            <a:r>
              <a:rPr lang="en-AU" sz="1000" dirty="0"/>
              <a:t> — The flap region shows minimal conformational differences.  </a:t>
            </a:r>
          </a:p>
          <a:p>
            <a:pPr lvl="0" defTabSz="914400" eaLnBrk="0" fontAlgn="base" hangingPunct="0">
              <a:spcBef>
                <a:spcPct val="0"/>
              </a:spcBef>
              <a:spcAft>
                <a:spcPct val="0"/>
              </a:spcAft>
            </a:pPr>
            <a:endParaRPr kumimoji="0" lang="en-US" altLang="en-US" sz="1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err="1">
                <a:ln>
                  <a:noFill/>
                </a:ln>
                <a:solidFill>
                  <a:srgbClr val="00B0F0"/>
                </a:solidFill>
                <a:effectLst/>
                <a:latin typeface="Arial Unicode MS"/>
              </a:rPr>
              <a:t>rmsd</a:t>
            </a:r>
            <a:r>
              <a:rPr kumimoji="0" lang="en-US" altLang="en-US" sz="1000" b="0" i="0" u="none" strike="noStrike" cap="none" normalizeH="0" baseline="0">
                <a:ln>
                  <a:noFill/>
                </a:ln>
                <a:solidFill>
                  <a:srgbClr val="00B0F0"/>
                </a:solidFill>
                <a:effectLst/>
                <a:latin typeface="Arial Unicode MS"/>
              </a:rPr>
              <a:t> #3:36-37@CA to #1:36-37@CA RMSD between 4 atom pairs is </a:t>
            </a:r>
            <a:r>
              <a:rPr kumimoji="0" lang="en-US" altLang="en-US" sz="1000" b="0" i="0" u="none" strike="noStrike" cap="none" normalizeH="0" baseline="0" dirty="0">
                <a:ln>
                  <a:noFill/>
                </a:ln>
                <a:solidFill>
                  <a:srgbClr val="00B0F0"/>
                </a:solidFill>
                <a:effectLst/>
                <a:latin typeface="Arial Unicode MS"/>
              </a:rPr>
              <a:t>3.9</a:t>
            </a:r>
            <a:br>
              <a:rPr kumimoji="0" lang="en-US" altLang="en-US" sz="1000" b="0" i="0" u="none" strike="noStrike" cap="none" normalizeH="0" baseline="0" dirty="0">
                <a:ln>
                  <a:noFill/>
                </a:ln>
                <a:solidFill>
                  <a:schemeClr val="tx1"/>
                </a:solidFill>
                <a:effectLst/>
              </a:rPr>
            </a:br>
            <a:r>
              <a:rPr kumimoji="0" lang="en-US" altLang="en-US" sz="1000" b="0" i="1" u="none" strike="noStrike" cap="none" normalizeH="0" baseline="0">
                <a:ln>
                  <a:noFill/>
                </a:ln>
                <a:solidFill>
                  <a:schemeClr val="tx1"/>
                </a:solidFill>
                <a:effectLst/>
              </a:rPr>
              <a:t>For residues 36–37 the RMSD is </a:t>
            </a:r>
            <a:r>
              <a:rPr kumimoji="0" lang="en-US" altLang="en-US" sz="1000" b="1" i="1" u="none" strike="noStrike" cap="none" normalizeH="0" baseline="0">
                <a:ln>
                  <a:noFill/>
                </a:ln>
                <a:solidFill>
                  <a:schemeClr val="tx1"/>
                </a:solidFill>
                <a:effectLst/>
                <a:latin typeface="Arial" panose="020B0604020202020204" pitchFamily="34" charset="0"/>
              </a:rPr>
              <a:t>3.9 Å</a:t>
            </a:r>
            <a:r>
              <a:rPr kumimoji="0" lang="en-US" altLang="en-US" sz="1000" b="0" i="1" u="none" strike="noStrike" cap="none" normalizeH="0" baseline="0">
                <a:ln>
                  <a:noFill/>
                </a:ln>
                <a:solidFill>
                  <a:schemeClr val="tx1"/>
                </a:solidFill>
                <a:effectLst/>
                <a:latin typeface="Arial" panose="020B0604020202020204" pitchFamily="34" charset="0"/>
              </a:rPr>
              <a:t> (4 pairs → 2 residues × 2 chains). That’s a substantial displacement — these residues differ most between the two structures.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1"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00B0F0"/>
                </a:solidFill>
                <a:effectLst/>
                <a:latin typeface="Arial Unicode MS"/>
              </a:rPr>
              <a:t>matchmaker #3:24-28@CA to #1:24-28@CA</a:t>
            </a:r>
            <a:br>
              <a:rPr kumimoji="0" lang="en-US" altLang="en-US" sz="1000" b="0" i="0" u="none" strike="noStrike" cap="none" normalizeH="0" baseline="0">
                <a:ln>
                  <a:noFill/>
                </a:ln>
                <a:solidFill>
                  <a:schemeClr val="tx1"/>
                </a:solidFill>
                <a:effectLst/>
              </a:rPr>
            </a:br>
            <a:r>
              <a:rPr kumimoji="0" lang="en-US" altLang="en-US" sz="1000" b="0" i="0" u="none" strike="noStrike" cap="none" normalizeH="0" baseline="0">
                <a:ln>
                  <a:noFill/>
                </a:ln>
                <a:solidFill>
                  <a:schemeClr val="tx1"/>
                </a:solidFill>
                <a:effectLst/>
              </a:rPr>
              <a:t>This is </a:t>
            </a:r>
            <a:r>
              <a:rPr kumimoji="0" lang="en-US" altLang="en-US" sz="1000" b="0" i="0" u="none" strike="noStrike" cap="none" normalizeH="0" baseline="0" err="1">
                <a:ln>
                  <a:noFill/>
                </a:ln>
                <a:solidFill>
                  <a:schemeClr val="tx1"/>
                </a:solidFill>
                <a:effectLst/>
              </a:rPr>
              <a:t>ChimeraX’s</a:t>
            </a:r>
            <a:r>
              <a:rPr kumimoji="0" lang="en-US" altLang="en-US" sz="1000" b="0" i="0" u="none" strike="noStrike" cap="none" normalizeH="0" baseline="0">
                <a:ln>
                  <a:noFill/>
                </a:ln>
                <a:solidFill>
                  <a:schemeClr val="tx1"/>
                </a:solidFill>
                <a:effectLst/>
              </a:rPr>
              <a:t> confirmation that it performed a sequence/structure-based match (superposition) of the 24–28 Cα atoms between model #3 and model #1 (you used the </a:t>
            </a:r>
            <a:r>
              <a:rPr kumimoji="0" lang="en-US" altLang="en-US" sz="1000" b="0" i="0" u="none" strike="noStrike" cap="none" normalizeH="0" baseline="0">
                <a:ln>
                  <a:noFill/>
                </a:ln>
                <a:solidFill>
                  <a:schemeClr val="tx1"/>
                </a:solidFill>
                <a:effectLst/>
                <a:latin typeface="Arial Unicode MS"/>
              </a:rPr>
              <a:t>match</a:t>
            </a:r>
            <a:r>
              <a:rPr kumimoji="0" lang="en-US" altLang="en-US" sz="1000" b="0" i="0" u="none" strike="noStrike" cap="none" normalizeH="0" baseline="0">
                <a:ln>
                  <a:noFill/>
                </a:ln>
                <a:solidFill>
                  <a:schemeClr val="tx1"/>
                </a:solidFill>
                <a:effectLst/>
              </a:rPr>
              <a:t>/</a:t>
            </a:r>
            <a:r>
              <a:rPr kumimoji="0" lang="en-US" altLang="en-US" sz="1000" b="0" i="0" u="none" strike="noStrike" cap="none" normalizeH="0" baseline="0">
                <a:ln>
                  <a:noFill/>
                </a:ln>
                <a:solidFill>
                  <a:schemeClr val="tx1"/>
                </a:solidFill>
                <a:effectLst/>
                <a:latin typeface="Arial Unicode MS"/>
              </a:rPr>
              <a:t>matchmaker</a:t>
            </a:r>
            <a:r>
              <a:rPr kumimoji="0" lang="en-US" altLang="en-US" sz="1000" b="0" i="0" u="none" strike="noStrike" cap="none" normalizeH="0" baseline="0">
                <a:ln>
                  <a:noFill/>
                </a:ln>
                <a:solidFill>
                  <a:schemeClr val="tx1"/>
                </a:solidFill>
                <a:effectLst/>
              </a:rPr>
              <a:t> command).</a:t>
            </a:r>
            <a:endParaRPr kumimoji="0" lang="en-US" altLang="en-US" sz="1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panose="020B0604020202020204" pitchFamily="34" charset="0"/>
              </a:rPr>
              <a:t>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1.015 </a:t>
            </a:r>
            <a:r>
              <a:rPr kumimoji="0" lang="en-US" altLang="en-US" sz="1000" b="1" i="0" u="none" strike="noStrike" cap="none" normalizeH="0" baseline="0">
                <a:ln>
                  <a:noFill/>
                </a:ln>
                <a:solidFill>
                  <a:schemeClr val="tx1"/>
                </a:solidFill>
                <a:effectLst/>
                <a:latin typeface="Arial" panose="020B0604020202020204" pitchFamily="34" charset="0"/>
              </a:rPr>
              <a:t>Å (residues 45–55)</a:t>
            </a:r>
            <a:r>
              <a:rPr kumimoji="0" lang="en-US" altLang="en-US" sz="1000" b="0" i="0" u="none" strike="noStrike" cap="none" normalizeH="0" baseline="0">
                <a:ln>
                  <a:noFill/>
                </a:ln>
                <a:solidFill>
                  <a:schemeClr val="tx1"/>
                </a:solidFill>
                <a:effectLst/>
                <a:latin typeface="Arial" panose="020B0604020202020204" pitchFamily="34" charset="0"/>
              </a:rPr>
              <a:t> — very small difference. The flap region (45–55) is essentially in the same place between the two models when measured by Cα positions (i.e., little backbone shift).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chemeClr val="tx1"/>
                </a:solidFill>
                <a:effectLst/>
                <a:latin typeface="Arial" panose="020B0604020202020204" pitchFamily="34" charset="0"/>
              </a:rPr>
              <a:t>1.548 Å (24–28)</a:t>
            </a:r>
            <a:r>
              <a:rPr kumimoji="0" lang="en-US" altLang="en-US" sz="1000" b="0" i="0" u="none" strike="noStrike" cap="none" normalizeH="0" baseline="0">
                <a:ln>
                  <a:noFill/>
                </a:ln>
                <a:solidFill>
                  <a:schemeClr val="tx1"/>
                </a:solidFill>
                <a:effectLst/>
                <a:latin typeface="Arial" panose="020B0604020202020204" pitchFamily="34" charset="0"/>
              </a:rPr>
              <a:t> — moderate backbone movement in that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3.9</a:t>
            </a:r>
            <a:r>
              <a:rPr kumimoji="0" lang="en-US" altLang="en-US" sz="1000" b="1" i="0" u="none" strike="noStrike" cap="none" normalizeH="0" baseline="0">
                <a:ln>
                  <a:noFill/>
                </a:ln>
                <a:solidFill>
                  <a:schemeClr val="tx1"/>
                </a:solidFill>
                <a:effectLst/>
                <a:latin typeface="Arial" panose="020B0604020202020204" pitchFamily="34" charset="0"/>
              </a:rPr>
              <a:t> Å (36–37)</a:t>
            </a:r>
            <a:r>
              <a:rPr kumimoji="0" lang="en-US" altLang="en-US" sz="1000" b="0" i="0" u="none" strike="noStrike" cap="none" normalizeH="0" baseline="0">
                <a:ln>
                  <a:noFill/>
                </a:ln>
                <a:solidFill>
                  <a:schemeClr val="tx1"/>
                </a:solidFill>
                <a:effectLst/>
                <a:latin typeface="Arial" panose="020B0604020202020204" pitchFamily="34" charset="0"/>
              </a:rPr>
              <a:t> — large local rearrangement at residues 36–37. This is where the conformational change is most pronounced and may be functionally relevant (check if these residues contact the ligand or contribute to the active site).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p:txBody>
      </p:sp>
      <p:pic>
        <p:nvPicPr>
          <p:cNvPr id="7" name="movie4">
            <a:hlinkClick r:id="" action="ppaction://media"/>
            <a:extLst>
              <a:ext uri="{FF2B5EF4-FFF2-40B4-BE49-F238E27FC236}">
                <a16:creationId xmlns:a16="http://schemas.microsoft.com/office/drawing/2014/main" id="{DBB6627C-5698-0263-C5A2-1587B14AEA0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2554" t="27147" r="23234"/>
          <a:stretch>
            <a:fillRect/>
          </a:stretch>
        </p:blipFill>
        <p:spPr>
          <a:xfrm>
            <a:off x="305017" y="1444486"/>
            <a:ext cx="4990643" cy="4621660"/>
          </a:xfrm>
          <a:prstGeom prst="rect">
            <a:avLst/>
          </a:prstGeom>
        </p:spPr>
      </p:pic>
    </p:spTree>
    <p:extLst>
      <p:ext uri="{BB962C8B-B14F-4D97-AF65-F5344CB8AC3E}">
        <p14:creationId xmlns:p14="http://schemas.microsoft.com/office/powerpoint/2010/main" val="18262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FEBD04B-D827-2407-385C-11EAD4336B40}"/>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B66C3D19-50CC-7D69-EC40-83F3A6977BB5}"/>
              </a:ext>
            </a:extLst>
          </p:cNvPr>
          <p:cNvSpPr txBox="1">
            <a:spLocks/>
          </p:cNvSpPr>
          <p:nvPr/>
        </p:nvSpPr>
        <p:spPr>
          <a:xfrm>
            <a:off x="2393795" y="378961"/>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Mike Kuiper Presentation and Q&amp;A</a:t>
            </a:r>
          </a:p>
        </p:txBody>
      </p:sp>
    </p:spTree>
    <p:extLst>
      <p:ext uri="{BB962C8B-B14F-4D97-AF65-F5344CB8AC3E}">
        <p14:creationId xmlns:p14="http://schemas.microsoft.com/office/powerpoint/2010/main" val="311883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C858FFF8-4623-52A6-BB0C-8FAD557610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3FC7D-D1F5-4883-1A64-DF71A6DCA41C}"/>
              </a:ext>
            </a:extLst>
          </p:cNvPr>
          <p:cNvSpPr>
            <a:spLocks noGrp="1"/>
          </p:cNvSpPr>
          <p:nvPr>
            <p:ph idx="1"/>
          </p:nvPr>
        </p:nvSpPr>
        <p:spPr/>
        <p:txBody>
          <a:bodyPr/>
          <a:lstStyle/>
          <a:p>
            <a:r>
              <a:rPr lang="en-AU" dirty="0">
                <a:latin typeface="Arial" panose="020B0604020202020204" pitchFamily="34" charset="0"/>
                <a:cs typeface="Arial" panose="020B0604020202020204" pitchFamily="34" charset="0"/>
              </a:rPr>
              <a:t>AlphaFold3 enables modelling of varying complexes (protein-protein, RNA-protein, ligand-protein)</a:t>
            </a:r>
          </a:p>
          <a:p>
            <a:r>
              <a:rPr lang="en-AU" dirty="0">
                <a:latin typeface="Arial" panose="020B0604020202020204" pitchFamily="34" charset="0"/>
                <a:cs typeface="Arial" panose="020B0604020202020204" pitchFamily="34" charset="0"/>
              </a:rPr>
              <a:t>These studies can be used to explore dynamics of common mutations in infectious diseases</a:t>
            </a:r>
          </a:p>
        </p:txBody>
      </p:sp>
      <p:sp>
        <p:nvSpPr>
          <p:cNvPr id="3" name="Title 2">
            <a:extLst>
              <a:ext uri="{FF2B5EF4-FFF2-40B4-BE49-F238E27FC236}">
                <a16:creationId xmlns:a16="http://schemas.microsoft.com/office/drawing/2014/main" id="{4B747CE5-A972-47C6-6AC4-1F2968C89248}"/>
              </a:ext>
            </a:extLst>
          </p:cNvPr>
          <p:cNvSpPr>
            <a:spLocks noGrp="1"/>
          </p:cNvSpPr>
          <p:nvPr>
            <p:ph type="title"/>
          </p:nvPr>
        </p:nvSpPr>
        <p:spPr/>
        <p:txBody>
          <a:bodyPr/>
          <a:lstStyle/>
          <a:p>
            <a:r>
              <a:rPr lang="en-AU" b="1">
                <a:solidFill>
                  <a:schemeClr val="bg1"/>
                </a:solidFill>
                <a:latin typeface="Arial" panose="020B0604020202020204" pitchFamily="34" charset="0"/>
                <a:cs typeface="Arial" panose="020B0604020202020204" pitchFamily="34" charset="0"/>
              </a:rPr>
              <a:t>Summary + Wrap-up</a:t>
            </a:r>
          </a:p>
        </p:txBody>
      </p:sp>
    </p:spTree>
    <p:extLst>
      <p:ext uri="{BB962C8B-B14F-4D97-AF65-F5344CB8AC3E}">
        <p14:creationId xmlns:p14="http://schemas.microsoft.com/office/powerpoint/2010/main" val="388258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5A0DE11-9B59-F73A-5985-06C40F47D42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F51D85-5F21-15AB-CE4C-D6FEACD68000}"/>
              </a:ext>
            </a:extLst>
          </p:cNvPr>
          <p:cNvSpPr>
            <a:spLocks noGrp="1"/>
          </p:cNvSpPr>
          <p:nvPr>
            <p:ph idx="1"/>
          </p:nvPr>
        </p:nvSpPr>
        <p:spPr/>
        <p:txBody>
          <a:bodyPr/>
          <a:lstStyle/>
          <a:p>
            <a:r>
              <a:rPr lang="en-AU">
                <a:latin typeface="Arial" panose="020B0604020202020204" pitchFamily="34" charset="0"/>
                <a:cs typeface="Arial" panose="020B0604020202020204" pitchFamily="34" charset="0"/>
              </a:rPr>
              <a:t>Molecular docking</a:t>
            </a:r>
          </a:p>
        </p:txBody>
      </p:sp>
      <p:sp>
        <p:nvSpPr>
          <p:cNvPr id="3" name="Title 2">
            <a:extLst>
              <a:ext uri="{FF2B5EF4-FFF2-40B4-BE49-F238E27FC236}">
                <a16:creationId xmlns:a16="http://schemas.microsoft.com/office/drawing/2014/main" id="{F88144E3-2D2E-AD44-0A4C-412D940A8B8A}"/>
              </a:ext>
            </a:extLst>
          </p:cNvPr>
          <p:cNvSpPr>
            <a:spLocks noGrp="1"/>
          </p:cNvSpPr>
          <p:nvPr>
            <p:ph type="title"/>
          </p:nvPr>
        </p:nvSpPr>
        <p:spPr/>
        <p:txBody>
          <a:bodyPr/>
          <a:lstStyle/>
          <a:p>
            <a:r>
              <a:rPr lang="en-AU" b="1">
                <a:solidFill>
                  <a:schemeClr val="bg1"/>
                </a:solidFill>
                <a:latin typeface="Arial" panose="020B0604020202020204" pitchFamily="34" charset="0"/>
                <a:cs typeface="Arial" panose="020B0604020202020204" pitchFamily="34" charset="0"/>
              </a:rPr>
              <a:t>Tomorrow?</a:t>
            </a:r>
          </a:p>
        </p:txBody>
      </p:sp>
    </p:spTree>
    <p:extLst>
      <p:ext uri="{BB962C8B-B14F-4D97-AF65-F5344CB8AC3E}">
        <p14:creationId xmlns:p14="http://schemas.microsoft.com/office/powerpoint/2010/main" val="1718800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45A4-8CB1-F294-266B-CB03CED50FA3}"/>
            </a:ext>
          </a:extLst>
        </p:cNvPr>
        <p:cNvGrpSpPr/>
        <p:nvPr/>
      </p:nvGrpSpPr>
      <p:grpSpPr>
        <a:xfrm>
          <a:off x="0" y="0"/>
          <a:ext cx="0" cy="0"/>
          <a:chOff x="0" y="0"/>
          <a:chExt cx="0" cy="0"/>
        </a:xfrm>
      </p:grpSpPr>
      <p:sp>
        <p:nvSpPr>
          <p:cNvPr id="9" name="Title 28">
            <a:extLst>
              <a:ext uri="{FF2B5EF4-FFF2-40B4-BE49-F238E27FC236}">
                <a16:creationId xmlns:a16="http://schemas.microsoft.com/office/drawing/2014/main" id="{CCF23441-BF68-73A9-EBBB-6E2C2EC619C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Workshop agenda, Day 1</a:t>
            </a:r>
          </a:p>
        </p:txBody>
      </p:sp>
      <p:sp>
        <p:nvSpPr>
          <p:cNvPr id="2" name="Title 28">
            <a:extLst>
              <a:ext uri="{FF2B5EF4-FFF2-40B4-BE49-F238E27FC236}">
                <a16:creationId xmlns:a16="http://schemas.microsoft.com/office/drawing/2014/main" id="{D2AE95E9-E878-9950-D1EF-D7B1FBD55C6D}"/>
              </a:ext>
            </a:extLst>
          </p:cNvPr>
          <p:cNvSpPr txBox="1">
            <a:spLocks/>
          </p:cNvSpPr>
          <p:nvPr/>
        </p:nvSpPr>
        <p:spPr>
          <a:xfrm>
            <a:off x="1181100" y="21196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Workshop agenda, Day 1</a:t>
            </a:r>
          </a:p>
        </p:txBody>
      </p:sp>
      <p:sp>
        <p:nvSpPr>
          <p:cNvPr id="3" name="Down Arrow 7">
            <a:extLst>
              <a:ext uri="{FF2B5EF4-FFF2-40B4-BE49-F238E27FC236}">
                <a16:creationId xmlns:a16="http://schemas.microsoft.com/office/drawing/2014/main" id="{6855102E-B3B1-CE59-8364-89ADD2191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8">
            <a:extLst>
              <a:ext uri="{FF2B5EF4-FFF2-40B4-BE49-F238E27FC236}">
                <a16:creationId xmlns:a16="http://schemas.microsoft.com/office/drawing/2014/main" id="{A47C2B98-DB0E-DA1E-0C93-221BD13CDAB6}"/>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Workshop agenda, Day 3</a:t>
            </a:r>
          </a:p>
        </p:txBody>
      </p:sp>
      <p:graphicFrame>
        <p:nvGraphicFramePr>
          <p:cNvPr id="7" name="Table 6">
            <a:extLst>
              <a:ext uri="{FF2B5EF4-FFF2-40B4-BE49-F238E27FC236}">
                <a16:creationId xmlns:a16="http://schemas.microsoft.com/office/drawing/2014/main" id="{8CD9D623-E8DE-6E9A-D4B0-C522515878C5}"/>
              </a:ext>
            </a:extLst>
          </p:cNvPr>
          <p:cNvGraphicFramePr>
            <a:graphicFrameLocks noGrp="1"/>
          </p:cNvGraphicFramePr>
          <p:nvPr>
            <p:extLst>
              <p:ext uri="{D42A27DB-BD31-4B8C-83A1-F6EECF244321}">
                <p14:modId xmlns:p14="http://schemas.microsoft.com/office/powerpoint/2010/main" val="18914504"/>
              </p:ext>
            </p:extLst>
          </p:nvPr>
        </p:nvGraphicFramePr>
        <p:xfrm>
          <a:off x="4273678" y="1698796"/>
          <a:ext cx="7344581" cy="3333747"/>
        </p:xfrm>
        <a:graphic>
          <a:graphicData uri="http://schemas.openxmlformats.org/drawingml/2006/table">
            <a:tbl>
              <a:tblPr>
                <a:tableStyleId>{ED083AE6-46FA-4A59-8FB0-9F97EB10719F}</a:tableStyleId>
              </a:tblPr>
              <a:tblGrid>
                <a:gridCol w="1245529">
                  <a:extLst>
                    <a:ext uri="{9D8B030D-6E8A-4147-A177-3AD203B41FA5}">
                      <a16:colId xmlns:a16="http://schemas.microsoft.com/office/drawing/2014/main" val="893848431"/>
                    </a:ext>
                  </a:extLst>
                </a:gridCol>
                <a:gridCol w="6099052">
                  <a:extLst>
                    <a:ext uri="{9D8B030D-6E8A-4147-A177-3AD203B41FA5}">
                      <a16:colId xmlns:a16="http://schemas.microsoft.com/office/drawing/2014/main" val="23468163"/>
                    </a:ext>
                  </a:extLst>
                </a:gridCol>
              </a:tblGrid>
              <a:tr h="325344">
                <a:tc>
                  <a:txBody>
                    <a:bodyPr/>
                    <a:lstStyle/>
                    <a:p>
                      <a:pPr algn="l" fontAlgn="b">
                        <a:buNone/>
                      </a:pPr>
                      <a:r>
                        <a:rPr lang="en-US" sz="1200" b="1" u="none" strike="noStrike" dirty="0">
                          <a:solidFill>
                            <a:schemeClr val="tx1"/>
                          </a:solidFill>
                          <a:effectLst/>
                        </a:rPr>
                        <a:t> Time</a:t>
                      </a:r>
                      <a:endParaRPr lang="en-US" sz="1200" b="1" i="0" u="none" strike="noStrike" dirty="0">
                        <a:solidFill>
                          <a:schemeClr val="tx1"/>
                        </a:solidFill>
                        <a:effectLst/>
                        <a:latin typeface="Aptos Narrow" panose="020B0004020202020204" pitchFamily="34" charset="0"/>
                      </a:endParaRPr>
                    </a:p>
                  </a:txBody>
                  <a:tcPr marL="9525" marR="9525" marT="9525" marB="0" anchor="b"/>
                </a:tc>
                <a:tc>
                  <a:txBody>
                    <a:bodyPr/>
                    <a:lstStyle/>
                    <a:p>
                      <a:pPr algn="l" fontAlgn="b">
                        <a:buNone/>
                      </a:pPr>
                      <a:r>
                        <a:rPr lang="en-US" sz="1200" b="1" u="none" strike="noStrike">
                          <a:solidFill>
                            <a:schemeClr val="tx1"/>
                          </a:solidFill>
                          <a:effectLst/>
                        </a:rPr>
                        <a:t> Topics</a:t>
                      </a:r>
                      <a:endParaRPr lang="en-US" sz="1200" b="1" i="0" u="none" strike="noStrike" dirty="0">
                        <a:solidFill>
                          <a:schemeClr val="tx1"/>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48049420"/>
                  </a:ext>
                </a:extLst>
              </a:tr>
              <a:tr h="325344">
                <a:tc>
                  <a:txBody>
                    <a:bodyPr/>
                    <a:lstStyle/>
                    <a:p>
                      <a:pPr algn="l" fontAlgn="b">
                        <a:buNone/>
                      </a:pPr>
                      <a:r>
                        <a:rPr lang="en-US" sz="1200" u="none" strike="noStrike" dirty="0">
                          <a:effectLst/>
                        </a:rPr>
                        <a:t> 9.30-10.00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Breakfast</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71996006"/>
                  </a:ext>
                </a:extLst>
              </a:tr>
              <a:tr h="325344">
                <a:tc>
                  <a:txBody>
                    <a:bodyPr/>
                    <a:lstStyle/>
                    <a:p>
                      <a:pPr algn="l" fontAlgn="b">
                        <a:buNone/>
                      </a:pPr>
                      <a:r>
                        <a:rPr lang="en-US" sz="1200" u="none" strike="noStrike" dirty="0">
                          <a:effectLst/>
                        </a:rPr>
                        <a:t> 10.00-10.30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Protein structural comparison (RMSD, and TM scores)</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55354653"/>
                  </a:ext>
                </a:extLst>
              </a:tr>
              <a:tr h="325344">
                <a:tc>
                  <a:txBody>
                    <a:bodyPr/>
                    <a:lstStyle/>
                    <a:p>
                      <a:pPr algn="l" fontAlgn="b">
                        <a:buNone/>
                      </a:pPr>
                      <a:r>
                        <a:rPr lang="en-US" sz="1200" u="none" strike="noStrike" dirty="0">
                          <a:effectLst/>
                        </a:rPr>
                        <a:t> 10.30-11.00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a:t>
                      </a:r>
                      <a:r>
                        <a:rPr lang="en-US" sz="1200" u="none" strike="noStrike" dirty="0" err="1">
                          <a:effectLst/>
                        </a:rPr>
                        <a:t>Torsonial</a:t>
                      </a:r>
                      <a:r>
                        <a:rPr lang="en-US" sz="1200" u="none" strike="noStrike" dirty="0">
                          <a:effectLst/>
                        </a:rPr>
                        <a:t> angles and Ramachandran plots</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13641906"/>
                  </a:ext>
                </a:extLst>
              </a:tr>
              <a:tr h="325344">
                <a:tc>
                  <a:txBody>
                    <a:bodyPr/>
                    <a:lstStyle/>
                    <a:p>
                      <a:pPr algn="l" fontAlgn="b">
                        <a:buNone/>
                      </a:pPr>
                      <a:r>
                        <a:rPr lang="en-US" sz="1200" u="none" strike="noStrike" dirty="0">
                          <a:effectLst/>
                        </a:rPr>
                        <a:t> 11.00-11.15</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b="1" u="none" strike="noStrike" dirty="0">
                          <a:effectLst/>
                        </a:rPr>
                        <a:t> Short Break</a:t>
                      </a:r>
                      <a:endParaRPr lang="en-US" sz="12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95139918"/>
                  </a:ext>
                </a:extLst>
              </a:tr>
              <a:tr h="325344">
                <a:tc>
                  <a:txBody>
                    <a:bodyPr/>
                    <a:lstStyle/>
                    <a:p>
                      <a:pPr algn="l" fontAlgn="b">
                        <a:buNone/>
                      </a:pPr>
                      <a:r>
                        <a:rPr lang="en-US" sz="1200" u="none" strike="noStrike" dirty="0">
                          <a:effectLst/>
                        </a:rPr>
                        <a:t> 11.15-12.00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Docking </a:t>
                      </a:r>
                      <a:r>
                        <a:rPr lang="en-US" sz="1200" u="none" strike="noStrike" dirty="0" err="1">
                          <a:effectLst/>
                        </a:rPr>
                        <a:t>walkthorough</a:t>
                      </a:r>
                      <a:r>
                        <a:rPr lang="en-US" sz="1200" u="none" strike="noStrike" dirty="0">
                          <a:effectLst/>
                        </a:rPr>
                        <a:t> - </a:t>
                      </a:r>
                      <a:r>
                        <a:rPr lang="en-US" sz="1200" u="none" strike="noStrike" dirty="0" err="1">
                          <a:effectLst/>
                        </a:rPr>
                        <a:t>theoritical</a:t>
                      </a:r>
                      <a:r>
                        <a:rPr lang="en-US" sz="1200" u="none" strike="noStrike" dirty="0">
                          <a:effectLst/>
                        </a:rPr>
                        <a:t>, things to understand, assumptions, calculations </a:t>
                      </a:r>
                      <a:r>
                        <a:rPr lang="en-US" sz="1200" u="none" strike="noStrike" dirty="0" err="1">
                          <a:effectLst/>
                        </a:rPr>
                        <a:t>etc</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68466052"/>
                  </a:ext>
                </a:extLst>
              </a:tr>
              <a:tr h="325344">
                <a:tc>
                  <a:txBody>
                    <a:bodyPr/>
                    <a:lstStyle/>
                    <a:p>
                      <a:pPr algn="l" fontAlgn="b">
                        <a:buNone/>
                      </a:pPr>
                      <a:r>
                        <a:rPr lang="en-US" sz="1200" u="none" strike="noStrike" dirty="0">
                          <a:effectLst/>
                        </a:rPr>
                        <a:t> 12:00-13:00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b="1" u="none" strike="noStrike" dirty="0">
                          <a:effectLst/>
                        </a:rPr>
                        <a:t> Lunch break</a:t>
                      </a:r>
                      <a:endParaRPr lang="en-US" sz="12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62448857"/>
                  </a:ext>
                </a:extLst>
              </a:tr>
              <a:tr h="405651">
                <a:tc>
                  <a:txBody>
                    <a:bodyPr/>
                    <a:lstStyle/>
                    <a:p>
                      <a:pPr algn="l" fontAlgn="b">
                        <a:buNone/>
                      </a:pPr>
                      <a:r>
                        <a:rPr lang="en-US" sz="1200" u="none" strike="noStrike" dirty="0">
                          <a:effectLst/>
                        </a:rPr>
                        <a:t> 1-1:30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Ligands Lipinski rule of 5, Pocket prediction, </a:t>
                      </a:r>
                      <a:r>
                        <a:rPr lang="en-US" sz="1200" u="none" strike="noStrike" dirty="0" err="1">
                          <a:effectLst/>
                        </a:rPr>
                        <a:t>Fppocket</a:t>
                      </a:r>
                      <a:r>
                        <a:rPr lang="en-US" sz="1200" u="none" strike="noStrike" dirty="0">
                          <a:effectLst/>
                        </a:rPr>
                        <a:t> and </a:t>
                      </a:r>
                      <a:r>
                        <a:rPr lang="en-US" sz="1200" u="none" strike="noStrike" dirty="0" err="1">
                          <a:effectLst/>
                        </a:rPr>
                        <a:t>PyKVfinder</a:t>
                      </a:r>
                      <a:r>
                        <a:rPr lang="en-US" sz="1200" u="none" strike="noStrike" dirty="0">
                          <a:effectLst/>
                        </a:rPr>
                        <a:t> and interpretation,      Docking preparation</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17095448"/>
                  </a:ext>
                </a:extLst>
              </a:tr>
              <a:tr h="325344">
                <a:tc>
                  <a:txBody>
                    <a:bodyPr/>
                    <a:lstStyle/>
                    <a:p>
                      <a:pPr algn="l" fontAlgn="b">
                        <a:buNone/>
                      </a:pPr>
                      <a:r>
                        <a:rPr lang="en-US" sz="1200" u="none" strike="noStrike" dirty="0">
                          <a:effectLst/>
                        </a:rPr>
                        <a:t> 1.30 - 2:30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a:t>
                      </a:r>
                      <a:r>
                        <a:rPr lang="en-US" sz="1200" u="none" strike="noStrike" dirty="0" err="1">
                          <a:effectLst/>
                        </a:rPr>
                        <a:t>Autodock</a:t>
                      </a:r>
                      <a:r>
                        <a:rPr lang="en-US" sz="1200" u="none" strike="noStrike" dirty="0">
                          <a:effectLst/>
                        </a:rPr>
                        <a:t> VINA based docking and interpretations, AlphaFold predicted interfaces</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25847079"/>
                  </a:ext>
                </a:extLst>
              </a:tr>
              <a:tr h="325344">
                <a:tc>
                  <a:txBody>
                    <a:bodyPr/>
                    <a:lstStyle/>
                    <a:p>
                      <a:pPr algn="l" fontAlgn="b">
                        <a:buNone/>
                      </a:pPr>
                      <a:r>
                        <a:rPr lang="en-US" sz="1200" u="none" strike="noStrike" dirty="0">
                          <a:effectLst/>
                        </a:rPr>
                        <a:t> 2.30 - 3.00</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200" u="none" strike="noStrike" dirty="0">
                          <a:effectLst/>
                        </a:rPr>
                        <a:t> Diffusion model-based docking, some molecular dynamics teasers</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92112229"/>
                  </a:ext>
                </a:extLst>
              </a:tr>
            </a:tbl>
          </a:graphicData>
        </a:graphic>
      </p:graphicFrame>
    </p:spTree>
    <p:extLst>
      <p:ext uri="{BB962C8B-B14F-4D97-AF65-F5344CB8AC3E}">
        <p14:creationId xmlns:p14="http://schemas.microsoft.com/office/powerpoint/2010/main" val="317754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C28B-EDDE-FAE0-5F44-CB63FEE2A0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860C7D-B827-BF22-24A6-F662803194A7}"/>
              </a:ext>
            </a:extLst>
          </p:cNvPr>
          <p:cNvSpPr>
            <a:spLocks noGrp="1"/>
          </p:cNvSpPr>
          <p:nvPr>
            <p:ph type="title"/>
          </p:nvPr>
        </p:nvSpPr>
        <p:spPr>
          <a:xfrm>
            <a:off x="492114" y="577557"/>
            <a:ext cx="10075737" cy="852487"/>
          </a:xfrm>
        </p:spPr>
        <p:txBody>
          <a:bodyPr>
            <a:normAutofit fontScale="90000"/>
          </a:bodyPr>
          <a:lstStyle/>
          <a:p>
            <a:r>
              <a:rPr lang="en-US"/>
              <a:t>Assessing structural similarity between target and reference</a:t>
            </a:r>
          </a:p>
        </p:txBody>
      </p:sp>
      <p:sp>
        <p:nvSpPr>
          <p:cNvPr id="5" name="TextBox 4">
            <a:extLst>
              <a:ext uri="{FF2B5EF4-FFF2-40B4-BE49-F238E27FC236}">
                <a16:creationId xmlns:a16="http://schemas.microsoft.com/office/drawing/2014/main" id="{6DAC527C-15DC-0615-D906-39A567B2B951}"/>
              </a:ext>
            </a:extLst>
          </p:cNvPr>
          <p:cNvSpPr txBox="1"/>
          <p:nvPr/>
        </p:nvSpPr>
        <p:spPr>
          <a:xfrm>
            <a:off x="492114" y="6032395"/>
            <a:ext cx="7023911" cy="646331"/>
          </a:xfrm>
          <a:prstGeom prst="rect">
            <a:avLst/>
          </a:prstGeom>
          <a:noFill/>
        </p:spPr>
        <p:txBody>
          <a:bodyPr wrap="none" rtlCol="0">
            <a:spAutoFit/>
          </a:bodyPr>
          <a:lstStyle/>
          <a:p>
            <a:r>
              <a:rPr lang="en-US">
                <a:hlinkClick r:id="rId3"/>
              </a:rPr>
              <a:t>https://pmc.ncbi.nlm.nih.gov/articles/PMC4321859/</a:t>
            </a:r>
            <a:r>
              <a:rPr lang="en-US"/>
              <a:t> </a:t>
            </a:r>
          </a:p>
          <a:p>
            <a:r>
              <a:rPr lang="en-US">
                <a:hlinkClick r:id="rId4"/>
              </a:rPr>
              <a:t>https://charmm-gui.org/?doc=lecture&amp;module=scientific&amp;lesson=11</a:t>
            </a:r>
            <a:r>
              <a:rPr lang="en-US"/>
              <a:t> </a:t>
            </a:r>
          </a:p>
        </p:txBody>
      </p:sp>
      <p:pic>
        <p:nvPicPr>
          <p:cNvPr id="3" name="Picture 2" descr="A black square and square root of a mathematical equation&#10;&#10;AI-generated content may be incorrect.">
            <a:extLst>
              <a:ext uri="{FF2B5EF4-FFF2-40B4-BE49-F238E27FC236}">
                <a16:creationId xmlns:a16="http://schemas.microsoft.com/office/drawing/2014/main" id="{AFAFA2EC-07CA-4D3A-87B5-CEC917388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114" y="2346957"/>
            <a:ext cx="1447945" cy="652595"/>
          </a:xfrm>
          <a:prstGeom prst="rect">
            <a:avLst/>
          </a:prstGeom>
        </p:spPr>
      </p:pic>
      <p:sp>
        <p:nvSpPr>
          <p:cNvPr id="6" name="TextBox 5">
            <a:extLst>
              <a:ext uri="{FF2B5EF4-FFF2-40B4-BE49-F238E27FC236}">
                <a16:creationId xmlns:a16="http://schemas.microsoft.com/office/drawing/2014/main" id="{00334EA9-727B-D881-8F48-AF9A70FC7992}"/>
              </a:ext>
            </a:extLst>
          </p:cNvPr>
          <p:cNvSpPr txBox="1"/>
          <p:nvPr/>
        </p:nvSpPr>
        <p:spPr>
          <a:xfrm>
            <a:off x="697850" y="4362404"/>
            <a:ext cx="3079536" cy="646331"/>
          </a:xfrm>
          <a:prstGeom prst="rect">
            <a:avLst/>
          </a:prstGeom>
          <a:noFill/>
        </p:spPr>
        <p:txBody>
          <a:bodyPr wrap="square" rtlCol="0">
            <a:spAutoFit/>
          </a:bodyPr>
          <a:lstStyle/>
          <a:p>
            <a:r>
              <a:rPr lang="en-US" sz="1200"/>
              <a:t>The main disadvantage of RMSD method is that it is </a:t>
            </a:r>
            <a:r>
              <a:rPr lang="en-US" sz="1200" b="1" i="1">
                <a:solidFill>
                  <a:srgbClr val="FF0000"/>
                </a:solidFill>
              </a:rPr>
              <a:t>dominated by the amplitudes of errors and protein length</a:t>
            </a:r>
          </a:p>
        </p:txBody>
      </p:sp>
      <p:graphicFrame>
        <p:nvGraphicFramePr>
          <p:cNvPr id="9" name="Table 8">
            <a:extLst>
              <a:ext uri="{FF2B5EF4-FFF2-40B4-BE49-F238E27FC236}">
                <a16:creationId xmlns:a16="http://schemas.microsoft.com/office/drawing/2014/main" id="{5E309F3E-EA10-CBC6-6180-136DCB16C89E}"/>
              </a:ext>
            </a:extLst>
          </p:cNvPr>
          <p:cNvGraphicFramePr>
            <a:graphicFrameLocks noGrp="1"/>
          </p:cNvGraphicFramePr>
          <p:nvPr>
            <p:extLst>
              <p:ext uri="{D42A27DB-BD31-4B8C-83A1-F6EECF244321}">
                <p14:modId xmlns:p14="http://schemas.microsoft.com/office/powerpoint/2010/main" val="3944209512"/>
              </p:ext>
            </p:extLst>
          </p:nvPr>
        </p:nvGraphicFramePr>
        <p:xfrm>
          <a:off x="916485" y="3137774"/>
          <a:ext cx="2522026" cy="999120"/>
        </p:xfrm>
        <a:graphic>
          <a:graphicData uri="http://schemas.openxmlformats.org/drawingml/2006/table">
            <a:tbl>
              <a:tblPr firstRow="1" bandRow="1">
                <a:tableStyleId>{5C22544A-7EE6-4342-B048-85BDC9FD1C3A}</a:tableStyleId>
              </a:tblPr>
              <a:tblGrid>
                <a:gridCol w="1261013">
                  <a:extLst>
                    <a:ext uri="{9D8B030D-6E8A-4147-A177-3AD203B41FA5}">
                      <a16:colId xmlns:a16="http://schemas.microsoft.com/office/drawing/2014/main" val="1126639599"/>
                    </a:ext>
                  </a:extLst>
                </a:gridCol>
                <a:gridCol w="1261013">
                  <a:extLst>
                    <a:ext uri="{9D8B030D-6E8A-4147-A177-3AD203B41FA5}">
                      <a16:colId xmlns:a16="http://schemas.microsoft.com/office/drawing/2014/main" val="274983821"/>
                    </a:ext>
                  </a:extLst>
                </a:gridCol>
              </a:tblGrid>
              <a:tr h="249780">
                <a:tc>
                  <a:txBody>
                    <a:bodyPr/>
                    <a:lstStyle/>
                    <a:p>
                      <a:r>
                        <a:rPr lang="en-US" sz="1000"/>
                        <a:t>RMSD</a:t>
                      </a:r>
                    </a:p>
                  </a:txBody>
                  <a:tcPr/>
                </a:tc>
                <a:tc>
                  <a:txBody>
                    <a:bodyPr/>
                    <a:lstStyle/>
                    <a:p>
                      <a:r>
                        <a:rPr lang="en-US" sz="1000"/>
                        <a:t>Remarks</a:t>
                      </a:r>
                    </a:p>
                  </a:txBody>
                  <a:tcPr/>
                </a:tc>
                <a:extLst>
                  <a:ext uri="{0D108BD9-81ED-4DB2-BD59-A6C34878D82A}">
                    <a16:rowId xmlns:a16="http://schemas.microsoft.com/office/drawing/2014/main" val="3825663425"/>
                  </a:ext>
                </a:extLst>
              </a:tr>
              <a:tr h="249780">
                <a:tc>
                  <a:txBody>
                    <a:bodyPr/>
                    <a:lstStyle/>
                    <a:p>
                      <a:r>
                        <a:rPr lang="en-US" sz="1000"/>
                        <a:t>&lt;2 </a:t>
                      </a:r>
                      <a:r>
                        <a:rPr lang="en-US" sz="1000" b="0" i="0" kern="1200" err="1">
                          <a:solidFill>
                            <a:schemeClr val="dk1"/>
                          </a:solidFill>
                          <a:effectLst/>
                          <a:latin typeface="+mn-lt"/>
                          <a:ea typeface="+mn-ea"/>
                          <a:cs typeface="+mn-cs"/>
                        </a:rPr>
                        <a:t>Å</a:t>
                      </a:r>
                      <a:endParaRPr lang="en-US" sz="1000"/>
                    </a:p>
                  </a:txBody>
                  <a:tcPr/>
                </a:tc>
                <a:tc>
                  <a:txBody>
                    <a:bodyPr/>
                    <a:lstStyle/>
                    <a:p>
                      <a:r>
                        <a:rPr lang="en-US" sz="1000"/>
                        <a:t>High similarity</a:t>
                      </a:r>
                    </a:p>
                  </a:txBody>
                  <a:tcPr/>
                </a:tc>
                <a:extLst>
                  <a:ext uri="{0D108BD9-81ED-4DB2-BD59-A6C34878D82A}">
                    <a16:rowId xmlns:a16="http://schemas.microsoft.com/office/drawing/2014/main" val="4136035751"/>
                  </a:ext>
                </a:extLst>
              </a:tr>
              <a:tr h="249780">
                <a:tc>
                  <a:txBody>
                    <a:bodyPr/>
                    <a:lstStyle/>
                    <a:p>
                      <a:r>
                        <a:rPr lang="en-US" sz="1000"/>
                        <a:t>2-4 </a:t>
                      </a:r>
                      <a:r>
                        <a:rPr lang="en-US" sz="1000" b="0" i="0" kern="1200" err="1">
                          <a:solidFill>
                            <a:schemeClr val="dk1"/>
                          </a:solidFill>
                          <a:effectLst/>
                          <a:latin typeface="+mn-lt"/>
                          <a:ea typeface="+mn-ea"/>
                          <a:cs typeface="+mn-cs"/>
                        </a:rPr>
                        <a:t>Å</a:t>
                      </a:r>
                      <a:endParaRPr lang="en-US" sz="1000"/>
                    </a:p>
                  </a:txBody>
                  <a:tcPr/>
                </a:tc>
                <a:tc>
                  <a:txBody>
                    <a:bodyPr/>
                    <a:lstStyle/>
                    <a:p>
                      <a:r>
                        <a:rPr lang="en-US" sz="1000"/>
                        <a:t>Somewhat similar</a:t>
                      </a:r>
                    </a:p>
                  </a:txBody>
                  <a:tcPr/>
                </a:tc>
                <a:extLst>
                  <a:ext uri="{0D108BD9-81ED-4DB2-BD59-A6C34878D82A}">
                    <a16:rowId xmlns:a16="http://schemas.microsoft.com/office/drawing/2014/main" val="3504794075"/>
                  </a:ext>
                </a:extLst>
              </a:tr>
              <a:tr h="249780">
                <a:tc>
                  <a:txBody>
                    <a:bodyPr/>
                    <a:lstStyle/>
                    <a:p>
                      <a:r>
                        <a:rPr lang="en-US" sz="1000"/>
                        <a:t>&gt;4 </a:t>
                      </a:r>
                      <a:r>
                        <a:rPr lang="en-US" sz="1000" b="0" i="0" kern="1200" err="1">
                          <a:solidFill>
                            <a:schemeClr val="dk1"/>
                          </a:solidFill>
                          <a:effectLst/>
                          <a:latin typeface="+mn-lt"/>
                          <a:ea typeface="+mn-ea"/>
                          <a:cs typeface="+mn-cs"/>
                        </a:rPr>
                        <a:t>Å</a:t>
                      </a:r>
                      <a:endParaRPr lang="en-US" sz="1000"/>
                    </a:p>
                  </a:txBody>
                  <a:tcPr/>
                </a:tc>
                <a:tc>
                  <a:txBody>
                    <a:bodyPr/>
                    <a:lstStyle/>
                    <a:p>
                      <a:r>
                        <a:rPr lang="en-US" sz="1000"/>
                        <a:t>Low similarity</a:t>
                      </a:r>
                    </a:p>
                  </a:txBody>
                  <a:tcPr/>
                </a:tc>
                <a:extLst>
                  <a:ext uri="{0D108BD9-81ED-4DB2-BD59-A6C34878D82A}">
                    <a16:rowId xmlns:a16="http://schemas.microsoft.com/office/drawing/2014/main" val="1626822177"/>
                  </a:ext>
                </a:extLst>
              </a:tr>
            </a:tbl>
          </a:graphicData>
        </a:graphic>
      </p:graphicFrame>
      <p:pic>
        <p:nvPicPr>
          <p:cNvPr id="11" name="Picture 10" descr="A mathematical equation with square and square symbols&#10;&#10;AI-generated content may be incorrect.">
            <a:extLst>
              <a:ext uri="{FF2B5EF4-FFF2-40B4-BE49-F238E27FC236}">
                <a16:creationId xmlns:a16="http://schemas.microsoft.com/office/drawing/2014/main" id="{649FC96B-F214-DB45-E752-A4F5DA2EB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0581" y="2318115"/>
            <a:ext cx="1871456" cy="701796"/>
          </a:xfrm>
          <a:prstGeom prst="rect">
            <a:avLst/>
          </a:prstGeom>
        </p:spPr>
      </p:pic>
      <p:pic>
        <p:nvPicPr>
          <p:cNvPr id="13" name="Picture 12" descr="A math equation with numbers and symbols&#10;&#10;AI-generated content may be incorrect.">
            <a:extLst>
              <a:ext uri="{FF2B5EF4-FFF2-40B4-BE49-F238E27FC236}">
                <a16:creationId xmlns:a16="http://schemas.microsoft.com/office/drawing/2014/main" id="{56E880FC-D102-40D3-0065-DAD49AFC18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2037" y="2292240"/>
            <a:ext cx="4224349" cy="999120"/>
          </a:xfrm>
          <a:prstGeom prst="rect">
            <a:avLst/>
          </a:prstGeom>
        </p:spPr>
      </p:pic>
      <p:sp>
        <p:nvSpPr>
          <p:cNvPr id="14" name="TextBox 13">
            <a:extLst>
              <a:ext uri="{FF2B5EF4-FFF2-40B4-BE49-F238E27FC236}">
                <a16:creationId xmlns:a16="http://schemas.microsoft.com/office/drawing/2014/main" id="{50606C3E-729B-99CD-64BB-7C7166B29D56}"/>
              </a:ext>
            </a:extLst>
          </p:cNvPr>
          <p:cNvSpPr txBox="1"/>
          <p:nvPr/>
        </p:nvSpPr>
        <p:spPr>
          <a:xfrm>
            <a:off x="1036726" y="1970313"/>
            <a:ext cx="2401785" cy="276999"/>
          </a:xfrm>
          <a:prstGeom prst="rect">
            <a:avLst/>
          </a:prstGeom>
          <a:noFill/>
        </p:spPr>
        <p:txBody>
          <a:bodyPr wrap="square" rtlCol="0">
            <a:spAutoFit/>
          </a:bodyPr>
          <a:lstStyle/>
          <a:p>
            <a:r>
              <a:rPr lang="en-US" sz="1200" b="1"/>
              <a:t>Root-mean square deviation</a:t>
            </a:r>
            <a:endParaRPr lang="en-US" sz="1200" b="1" i="1">
              <a:solidFill>
                <a:srgbClr val="FF0000"/>
              </a:solidFill>
            </a:endParaRPr>
          </a:p>
        </p:txBody>
      </p:sp>
      <p:sp>
        <p:nvSpPr>
          <p:cNvPr id="15" name="TextBox 14">
            <a:extLst>
              <a:ext uri="{FF2B5EF4-FFF2-40B4-BE49-F238E27FC236}">
                <a16:creationId xmlns:a16="http://schemas.microsoft.com/office/drawing/2014/main" id="{286E6465-F9F4-7165-5CEF-B4C74C830B66}"/>
              </a:ext>
            </a:extLst>
          </p:cNvPr>
          <p:cNvSpPr txBox="1"/>
          <p:nvPr/>
        </p:nvSpPr>
        <p:spPr>
          <a:xfrm>
            <a:off x="5151427" y="1970313"/>
            <a:ext cx="2729545" cy="276999"/>
          </a:xfrm>
          <a:prstGeom prst="rect">
            <a:avLst/>
          </a:prstGeom>
          <a:noFill/>
        </p:spPr>
        <p:txBody>
          <a:bodyPr wrap="square" rtlCol="0">
            <a:spAutoFit/>
          </a:bodyPr>
          <a:lstStyle/>
          <a:p>
            <a:r>
              <a:rPr lang="en-US" sz="1200" b="1"/>
              <a:t>Template modelling score (TM score)</a:t>
            </a:r>
            <a:endParaRPr lang="en-US" sz="1200" b="1" i="1">
              <a:solidFill>
                <a:srgbClr val="FF0000"/>
              </a:solidFill>
            </a:endParaRPr>
          </a:p>
        </p:txBody>
      </p:sp>
      <p:sp>
        <p:nvSpPr>
          <p:cNvPr id="16" name="TextBox 15">
            <a:extLst>
              <a:ext uri="{FF2B5EF4-FFF2-40B4-BE49-F238E27FC236}">
                <a16:creationId xmlns:a16="http://schemas.microsoft.com/office/drawing/2014/main" id="{068E76F9-729C-E00E-426F-786AA333FF1C}"/>
              </a:ext>
            </a:extLst>
          </p:cNvPr>
          <p:cNvSpPr txBox="1"/>
          <p:nvPr/>
        </p:nvSpPr>
        <p:spPr>
          <a:xfrm>
            <a:off x="4413158" y="3954521"/>
            <a:ext cx="3079536" cy="830997"/>
          </a:xfrm>
          <a:prstGeom prst="rect">
            <a:avLst/>
          </a:prstGeom>
          <a:noFill/>
        </p:spPr>
        <p:txBody>
          <a:bodyPr wrap="square" rtlCol="0">
            <a:spAutoFit/>
          </a:bodyPr>
          <a:lstStyle/>
          <a:p>
            <a:r>
              <a:rPr lang="en-US" sz="1200"/>
              <a:t>Max over all structural alignments, </a:t>
            </a:r>
            <a:r>
              <a:rPr lang="en-US" sz="1200" i="1"/>
              <a:t>d</a:t>
            </a:r>
            <a:r>
              <a:rPr lang="en-US" sz="1200" i="1" baseline="-25000"/>
              <a:t>i</a:t>
            </a:r>
            <a:r>
              <a:rPr lang="en-US" sz="1200"/>
              <a:t> is the distance between the </a:t>
            </a:r>
            <a:r>
              <a:rPr lang="en-US" sz="1200" i="1" err="1"/>
              <a:t>i</a:t>
            </a:r>
            <a:r>
              <a:rPr lang="en-US" sz="1200" i="1" baseline="30000" err="1"/>
              <a:t>th</a:t>
            </a:r>
            <a:r>
              <a:rPr lang="en-US" sz="1200"/>
              <a:t> pair of aligned residues (usually carbon-alpha atoms) after alignment. </a:t>
            </a:r>
            <a:endParaRPr lang="en-US" sz="1200" b="1" i="1">
              <a:solidFill>
                <a:srgbClr val="FF0000"/>
              </a:solidFill>
            </a:endParaRPr>
          </a:p>
        </p:txBody>
      </p:sp>
      <p:pic>
        <p:nvPicPr>
          <p:cNvPr id="20" name="Picture 19">
            <a:extLst>
              <a:ext uri="{FF2B5EF4-FFF2-40B4-BE49-F238E27FC236}">
                <a16:creationId xmlns:a16="http://schemas.microsoft.com/office/drawing/2014/main" id="{EA6ACBD0-E108-19A0-67AA-53DF17D8A6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7410" y="3387833"/>
            <a:ext cx="2481731" cy="243461"/>
          </a:xfrm>
          <a:prstGeom prst="rect">
            <a:avLst/>
          </a:prstGeom>
        </p:spPr>
      </p:pic>
      <p:sp>
        <p:nvSpPr>
          <p:cNvPr id="21" name="TextBox 20">
            <a:extLst>
              <a:ext uri="{FF2B5EF4-FFF2-40B4-BE49-F238E27FC236}">
                <a16:creationId xmlns:a16="http://schemas.microsoft.com/office/drawing/2014/main" id="{9A9E7B29-8190-49E1-97ED-F031E70484FB}"/>
              </a:ext>
            </a:extLst>
          </p:cNvPr>
          <p:cNvSpPr txBox="1"/>
          <p:nvPr/>
        </p:nvSpPr>
        <p:spPr>
          <a:xfrm>
            <a:off x="6629530" y="3387833"/>
            <a:ext cx="2112091" cy="461665"/>
          </a:xfrm>
          <a:prstGeom prst="rect">
            <a:avLst/>
          </a:prstGeom>
          <a:noFill/>
        </p:spPr>
        <p:txBody>
          <a:bodyPr wrap="square" rtlCol="0">
            <a:spAutoFit/>
          </a:bodyPr>
          <a:lstStyle/>
          <a:p>
            <a:r>
              <a:rPr lang="en-US" sz="1200">
                <a:sym typeface="Wingdings" pitchFamily="2" charset="2"/>
              </a:rPr>
              <a:t> </a:t>
            </a:r>
            <a:r>
              <a:rPr lang="en-US" sz="1200"/>
              <a:t>Empirical length-based scaling factor</a:t>
            </a:r>
            <a:endParaRPr lang="en-US" sz="1200" b="1" i="1">
              <a:solidFill>
                <a:srgbClr val="FF0000"/>
              </a:solidFill>
            </a:endParaRPr>
          </a:p>
        </p:txBody>
      </p:sp>
      <p:pic>
        <p:nvPicPr>
          <p:cNvPr id="23" name="Picture 22" descr="A blue and white arrows&#10;&#10;AI-generated content may be incorrect.">
            <a:extLst>
              <a:ext uri="{FF2B5EF4-FFF2-40B4-BE49-F238E27FC236}">
                <a16:creationId xmlns:a16="http://schemas.microsoft.com/office/drawing/2014/main" id="{23844414-6C85-678D-3831-3363AA6167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1621" y="2255773"/>
            <a:ext cx="3183742" cy="2144884"/>
          </a:xfrm>
          <a:prstGeom prst="rect">
            <a:avLst/>
          </a:prstGeom>
        </p:spPr>
      </p:pic>
      <p:sp>
        <p:nvSpPr>
          <p:cNvPr id="24" name="TextBox 23">
            <a:extLst>
              <a:ext uri="{FF2B5EF4-FFF2-40B4-BE49-F238E27FC236}">
                <a16:creationId xmlns:a16="http://schemas.microsoft.com/office/drawing/2014/main" id="{7A67A1D7-5A37-A618-B021-4A4008C4303D}"/>
              </a:ext>
            </a:extLst>
          </p:cNvPr>
          <p:cNvSpPr txBox="1"/>
          <p:nvPr/>
        </p:nvSpPr>
        <p:spPr>
          <a:xfrm>
            <a:off x="9056500" y="4508519"/>
            <a:ext cx="2868863" cy="646331"/>
          </a:xfrm>
          <a:prstGeom prst="rect">
            <a:avLst/>
          </a:prstGeom>
          <a:noFill/>
        </p:spPr>
        <p:txBody>
          <a:bodyPr wrap="square" rtlCol="0">
            <a:spAutoFit/>
          </a:bodyPr>
          <a:lstStyle/>
          <a:p>
            <a:r>
              <a:rPr lang="en-US" sz="1200">
                <a:sym typeface="Wingdings" pitchFamily="2" charset="2"/>
              </a:rPr>
              <a:t>X-ray crystal structure of HIV-1 protease (cyan) with its </a:t>
            </a:r>
            <a:r>
              <a:rPr lang="en-US" sz="1200" err="1">
                <a:sym typeface="Wingdings" pitchFamily="2" charset="2"/>
              </a:rPr>
              <a:t>Alphafold</a:t>
            </a:r>
            <a:r>
              <a:rPr lang="en-US" sz="1200">
                <a:sym typeface="Wingdings" pitchFamily="2" charset="2"/>
              </a:rPr>
              <a:t> predicted model(</a:t>
            </a:r>
            <a:r>
              <a:rPr lang="en-US" sz="1200">
                <a:solidFill>
                  <a:schemeClr val="tx2">
                    <a:lumMod val="75000"/>
                    <a:lumOff val="25000"/>
                  </a:schemeClr>
                </a:solidFill>
                <a:sym typeface="Wingdings" pitchFamily="2" charset="2"/>
              </a:rPr>
              <a:t>dark blue</a:t>
            </a:r>
            <a:r>
              <a:rPr lang="en-US" sz="1200">
                <a:sym typeface="Wingdings" pitchFamily="2" charset="2"/>
              </a:rPr>
              <a:t>) (RMSD ~0.3</a:t>
            </a:r>
            <a:r>
              <a:rPr lang="en-US" sz="1200">
                <a:solidFill>
                  <a:schemeClr val="dk1"/>
                </a:solidFill>
              </a:rPr>
              <a:t>Å)</a:t>
            </a:r>
            <a:endParaRPr lang="en-US" sz="1200" b="1" i="1">
              <a:solidFill>
                <a:srgbClr val="FF0000"/>
              </a:solidFill>
            </a:endParaRPr>
          </a:p>
        </p:txBody>
      </p:sp>
      <p:sp>
        <p:nvSpPr>
          <p:cNvPr id="7" name="TextBox 6">
            <a:extLst>
              <a:ext uri="{FF2B5EF4-FFF2-40B4-BE49-F238E27FC236}">
                <a16:creationId xmlns:a16="http://schemas.microsoft.com/office/drawing/2014/main" id="{2FF85BC5-C2D4-3EE6-FE6C-BA3533727FD5}"/>
              </a:ext>
            </a:extLst>
          </p:cNvPr>
          <p:cNvSpPr txBox="1"/>
          <p:nvPr/>
        </p:nvSpPr>
        <p:spPr>
          <a:xfrm>
            <a:off x="3135501" y="4878171"/>
            <a:ext cx="6249799" cy="954107"/>
          </a:xfrm>
          <a:prstGeom prst="rect">
            <a:avLst/>
          </a:prstGeom>
          <a:noFill/>
        </p:spPr>
        <p:txBody>
          <a:bodyPr wrap="square">
            <a:spAutoFit/>
          </a:bodyPr>
          <a:lstStyle/>
          <a:p>
            <a:r>
              <a:rPr lang="en-US" sz="2800" b="1" dirty="0"/>
              <a:t>Online Tool</a:t>
            </a:r>
            <a:r>
              <a:rPr lang="en-US" sz="2800" dirty="0"/>
              <a:t>: </a:t>
            </a:r>
            <a:r>
              <a:rPr lang="en-US" sz="2800" dirty="0">
                <a:hlinkClick r:id="rId10"/>
              </a:rPr>
              <a:t>https://zhanggroup.org/TM-score/</a:t>
            </a:r>
            <a:r>
              <a:rPr lang="en-US" sz="2800" dirty="0"/>
              <a:t> </a:t>
            </a:r>
          </a:p>
        </p:txBody>
      </p:sp>
    </p:spTree>
    <p:extLst>
      <p:ext uri="{BB962C8B-B14F-4D97-AF65-F5344CB8AC3E}">
        <p14:creationId xmlns:p14="http://schemas.microsoft.com/office/powerpoint/2010/main" val="2152801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86F35-A72F-0B93-4A5E-274F193A45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05A9A95-99F8-454C-31EB-66E4E7547BA9}"/>
              </a:ext>
            </a:extLst>
          </p:cNvPr>
          <p:cNvSpPr>
            <a:spLocks noGrp="1"/>
          </p:cNvSpPr>
          <p:nvPr>
            <p:ph type="title"/>
          </p:nvPr>
        </p:nvSpPr>
        <p:spPr>
          <a:xfrm>
            <a:off x="492114" y="577557"/>
            <a:ext cx="10075737" cy="852487"/>
          </a:xfrm>
        </p:spPr>
        <p:txBody>
          <a:bodyPr>
            <a:normAutofit/>
          </a:bodyPr>
          <a:lstStyle/>
          <a:p>
            <a:r>
              <a:rPr lang="en-US"/>
              <a:t>Torsional angles in peptides - refresher</a:t>
            </a:r>
          </a:p>
        </p:txBody>
      </p:sp>
      <p:sp>
        <p:nvSpPr>
          <p:cNvPr id="5" name="TextBox 4">
            <a:extLst>
              <a:ext uri="{FF2B5EF4-FFF2-40B4-BE49-F238E27FC236}">
                <a16:creationId xmlns:a16="http://schemas.microsoft.com/office/drawing/2014/main" id="{60F3E37F-E84F-1F56-FFCA-60E929ADB583}"/>
              </a:ext>
            </a:extLst>
          </p:cNvPr>
          <p:cNvSpPr txBox="1"/>
          <p:nvPr/>
        </p:nvSpPr>
        <p:spPr>
          <a:xfrm>
            <a:off x="595399" y="6046354"/>
            <a:ext cx="6085833" cy="646331"/>
          </a:xfrm>
          <a:prstGeom prst="rect">
            <a:avLst/>
          </a:prstGeom>
          <a:noFill/>
        </p:spPr>
        <p:txBody>
          <a:bodyPr wrap="none" rtlCol="0">
            <a:spAutoFit/>
          </a:bodyPr>
          <a:lstStyle/>
          <a:p>
            <a:r>
              <a:rPr lang="en-US">
                <a:hlinkClick r:id="rId3"/>
              </a:rPr>
              <a:t>https://proteopedia.org/wiki/index.php/Phi_and_Psi_Angles</a:t>
            </a:r>
            <a:endParaRPr lang="en-US"/>
          </a:p>
          <a:p>
            <a:r>
              <a:rPr lang="en-US">
                <a:hlinkClick r:id="rId4"/>
              </a:rPr>
              <a:t>http://cib.cf.ocha.ac.jp/bitool/DIHED2/</a:t>
            </a:r>
            <a:r>
              <a:rPr lang="en-US"/>
              <a:t>  </a:t>
            </a:r>
          </a:p>
        </p:txBody>
      </p:sp>
      <p:sp>
        <p:nvSpPr>
          <p:cNvPr id="6" name="TextBox 5">
            <a:extLst>
              <a:ext uri="{FF2B5EF4-FFF2-40B4-BE49-F238E27FC236}">
                <a16:creationId xmlns:a16="http://schemas.microsoft.com/office/drawing/2014/main" id="{B0DC55B8-B4E0-3FC7-45F4-87515EC87D42}"/>
              </a:ext>
            </a:extLst>
          </p:cNvPr>
          <p:cNvSpPr txBox="1"/>
          <p:nvPr/>
        </p:nvSpPr>
        <p:spPr>
          <a:xfrm>
            <a:off x="4949423" y="4580121"/>
            <a:ext cx="2678380" cy="646331"/>
          </a:xfrm>
          <a:prstGeom prst="rect">
            <a:avLst/>
          </a:prstGeom>
          <a:noFill/>
        </p:spPr>
        <p:txBody>
          <a:bodyPr wrap="square" rtlCol="0">
            <a:spAutoFit/>
          </a:bodyPr>
          <a:lstStyle/>
          <a:p>
            <a:r>
              <a:rPr lang="en-US"/>
              <a:t>C⍺ – N = </a:t>
            </a:r>
            <a:r>
              <a:rPr lang="en-US" err="1"/>
              <a:t>ɸ</a:t>
            </a:r>
            <a:r>
              <a:rPr lang="en-US"/>
              <a:t>, C- C⍺ = </a:t>
            </a:r>
            <a:r>
              <a:rPr lang="en-US" err="1"/>
              <a:t>Ψ</a:t>
            </a:r>
            <a:r>
              <a:rPr lang="en-US"/>
              <a:t> </a:t>
            </a:r>
          </a:p>
          <a:p>
            <a:endParaRPr lang="en-US"/>
          </a:p>
        </p:txBody>
      </p:sp>
      <p:pic>
        <p:nvPicPr>
          <p:cNvPr id="2052" name="Picture 4" descr="Calculate dihedral angles of protein">
            <a:extLst>
              <a:ext uri="{FF2B5EF4-FFF2-40B4-BE49-F238E27FC236}">
                <a16:creationId xmlns:a16="http://schemas.microsoft.com/office/drawing/2014/main" id="{7024A1FC-3B22-603C-8976-C7E964B67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169" y="2131203"/>
            <a:ext cx="4125661"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1851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4429-9B7B-1315-ECBA-174CFD73D9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1584C-6097-5D95-F5A0-FD8D261405D3}"/>
              </a:ext>
            </a:extLst>
          </p:cNvPr>
          <p:cNvSpPr>
            <a:spLocks noGrp="1"/>
          </p:cNvSpPr>
          <p:nvPr>
            <p:ph type="title"/>
          </p:nvPr>
        </p:nvSpPr>
        <p:spPr>
          <a:xfrm>
            <a:off x="492114" y="439435"/>
            <a:ext cx="10075737" cy="852487"/>
          </a:xfrm>
        </p:spPr>
        <p:txBody>
          <a:bodyPr>
            <a:normAutofit/>
          </a:bodyPr>
          <a:lstStyle/>
          <a:p>
            <a:r>
              <a:rPr lang="en-US"/>
              <a:t>Ramachandran plot</a:t>
            </a:r>
          </a:p>
        </p:txBody>
      </p:sp>
      <p:pic>
        <p:nvPicPr>
          <p:cNvPr id="3074" name="Picture 2">
            <a:extLst>
              <a:ext uri="{FF2B5EF4-FFF2-40B4-BE49-F238E27FC236}">
                <a16:creationId xmlns:a16="http://schemas.microsoft.com/office/drawing/2014/main" id="{A369C8CC-F9CF-A420-2D80-0A35A026B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9" t="1922" r="18591" b="1922"/>
          <a:stretch>
            <a:fillRect/>
          </a:stretch>
        </p:blipFill>
        <p:spPr bwMode="auto">
          <a:xfrm>
            <a:off x="1074420" y="1423865"/>
            <a:ext cx="4616868" cy="4690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6F8FB5-C179-DDB5-49E3-B45076A35283}"/>
              </a:ext>
            </a:extLst>
          </p:cNvPr>
          <p:cNvSpPr txBox="1"/>
          <p:nvPr/>
        </p:nvSpPr>
        <p:spPr>
          <a:xfrm>
            <a:off x="7071212" y="1065533"/>
            <a:ext cx="3256625" cy="369332"/>
          </a:xfrm>
          <a:prstGeom prst="rect">
            <a:avLst/>
          </a:prstGeom>
          <a:noFill/>
        </p:spPr>
        <p:txBody>
          <a:bodyPr wrap="square">
            <a:spAutoFit/>
          </a:bodyPr>
          <a:lstStyle/>
          <a:p>
            <a:r>
              <a:rPr lang="en-US" b="0" i="0">
                <a:solidFill>
                  <a:srgbClr val="000000"/>
                </a:solidFill>
                <a:effectLst/>
                <a:latin typeface="Times"/>
              </a:rPr>
              <a:t>HIV-1-Protease-AlphaFold</a:t>
            </a:r>
            <a:endParaRPr lang="en-US"/>
          </a:p>
        </p:txBody>
      </p:sp>
      <p:pic>
        <p:nvPicPr>
          <p:cNvPr id="7" name="Picture 6" descr="A map of a large area&#10;&#10;AI-generated content may be incorrect.">
            <a:extLst>
              <a:ext uri="{FF2B5EF4-FFF2-40B4-BE49-F238E27FC236}">
                <a16:creationId xmlns:a16="http://schemas.microsoft.com/office/drawing/2014/main" id="{929F76D6-90AD-E150-DD97-D5BF41820E46}"/>
              </a:ext>
            </a:extLst>
          </p:cNvPr>
          <p:cNvPicPr>
            <a:picLocks noChangeAspect="1"/>
          </p:cNvPicPr>
          <p:nvPr/>
        </p:nvPicPr>
        <p:blipFill>
          <a:blip r:embed="rId4">
            <a:extLst>
              <a:ext uri="{28A0092B-C50C-407E-A947-70E740481C1C}">
                <a14:useLocalDpi xmlns:a14="http://schemas.microsoft.com/office/drawing/2010/main" val="0"/>
              </a:ext>
            </a:extLst>
          </a:blip>
          <a:srcRect l="2679" t="2130" r="7742" b="2204"/>
          <a:stretch>
            <a:fillRect/>
          </a:stretch>
        </p:blipFill>
        <p:spPr>
          <a:xfrm>
            <a:off x="6391091" y="1504109"/>
            <a:ext cx="4616868" cy="4610551"/>
          </a:xfrm>
          <a:prstGeom prst="rect">
            <a:avLst/>
          </a:prstGeom>
        </p:spPr>
      </p:pic>
      <p:sp>
        <p:nvSpPr>
          <p:cNvPr id="8" name="TextBox 7">
            <a:extLst>
              <a:ext uri="{FF2B5EF4-FFF2-40B4-BE49-F238E27FC236}">
                <a16:creationId xmlns:a16="http://schemas.microsoft.com/office/drawing/2014/main" id="{455F02CA-634E-3C1A-AFE9-06BC784B2880}"/>
              </a:ext>
            </a:extLst>
          </p:cNvPr>
          <p:cNvSpPr txBox="1"/>
          <p:nvPr/>
        </p:nvSpPr>
        <p:spPr>
          <a:xfrm>
            <a:off x="6391091" y="6259205"/>
            <a:ext cx="5186540" cy="369332"/>
          </a:xfrm>
          <a:prstGeom prst="rect">
            <a:avLst/>
          </a:prstGeom>
          <a:noFill/>
        </p:spPr>
        <p:txBody>
          <a:bodyPr wrap="square">
            <a:spAutoFit/>
          </a:bodyPr>
          <a:lstStyle/>
          <a:p>
            <a:r>
              <a:rPr lang="en-US" b="1" i="1">
                <a:solidFill>
                  <a:srgbClr val="FF0000"/>
                </a:solidFill>
                <a:effectLst/>
                <a:latin typeface="Times"/>
              </a:rPr>
              <a:t>Beware</a:t>
            </a:r>
            <a:r>
              <a:rPr lang="en-US" b="1" i="0">
                <a:solidFill>
                  <a:srgbClr val="FF0000"/>
                </a:solidFill>
                <a:effectLst/>
                <a:latin typeface="Times"/>
              </a:rPr>
              <a:t>: Glycine’s and Proline’s are a bit “weird”</a:t>
            </a:r>
            <a:endParaRPr lang="en-US" b="1">
              <a:solidFill>
                <a:srgbClr val="FF0000"/>
              </a:solidFill>
            </a:endParaRPr>
          </a:p>
        </p:txBody>
      </p:sp>
      <p:sp>
        <p:nvSpPr>
          <p:cNvPr id="10" name="TextBox 9">
            <a:extLst>
              <a:ext uri="{FF2B5EF4-FFF2-40B4-BE49-F238E27FC236}">
                <a16:creationId xmlns:a16="http://schemas.microsoft.com/office/drawing/2014/main" id="{C3DD00B4-20D0-4237-87B2-E32C5C541149}"/>
              </a:ext>
            </a:extLst>
          </p:cNvPr>
          <p:cNvSpPr txBox="1"/>
          <p:nvPr/>
        </p:nvSpPr>
        <p:spPr>
          <a:xfrm>
            <a:off x="614363" y="3403020"/>
            <a:ext cx="460057" cy="369332"/>
          </a:xfrm>
          <a:prstGeom prst="rect">
            <a:avLst/>
          </a:prstGeom>
          <a:noFill/>
        </p:spPr>
        <p:txBody>
          <a:bodyPr wrap="square">
            <a:spAutoFit/>
          </a:bodyPr>
          <a:lstStyle/>
          <a:p>
            <a:r>
              <a:rPr lang="en-US" err="1"/>
              <a:t>Ψ</a:t>
            </a:r>
            <a:endParaRPr lang="en-US"/>
          </a:p>
        </p:txBody>
      </p:sp>
      <p:sp>
        <p:nvSpPr>
          <p:cNvPr id="12" name="TextBox 11">
            <a:extLst>
              <a:ext uri="{FF2B5EF4-FFF2-40B4-BE49-F238E27FC236}">
                <a16:creationId xmlns:a16="http://schemas.microsoft.com/office/drawing/2014/main" id="{F40C3C9A-E0AC-D93C-CD7B-AF32B4CF9E99}"/>
              </a:ext>
            </a:extLst>
          </p:cNvPr>
          <p:cNvSpPr txBox="1"/>
          <p:nvPr/>
        </p:nvSpPr>
        <p:spPr>
          <a:xfrm>
            <a:off x="3048527" y="6074539"/>
            <a:ext cx="334327" cy="369332"/>
          </a:xfrm>
          <a:prstGeom prst="rect">
            <a:avLst/>
          </a:prstGeom>
          <a:noFill/>
        </p:spPr>
        <p:txBody>
          <a:bodyPr wrap="square">
            <a:spAutoFit/>
          </a:bodyPr>
          <a:lstStyle/>
          <a:p>
            <a:r>
              <a:rPr lang="en-US" err="1"/>
              <a:t>ɸ</a:t>
            </a:r>
            <a:endParaRPr lang="en-US"/>
          </a:p>
        </p:txBody>
      </p:sp>
      <p:sp>
        <p:nvSpPr>
          <p:cNvPr id="14" name="TextBox 13">
            <a:extLst>
              <a:ext uri="{FF2B5EF4-FFF2-40B4-BE49-F238E27FC236}">
                <a16:creationId xmlns:a16="http://schemas.microsoft.com/office/drawing/2014/main" id="{9E3269C3-7774-E2CD-A6A3-E399D194D67D}"/>
              </a:ext>
            </a:extLst>
          </p:cNvPr>
          <p:cNvSpPr txBox="1"/>
          <p:nvPr/>
        </p:nvSpPr>
        <p:spPr>
          <a:xfrm>
            <a:off x="492114" y="6437814"/>
            <a:ext cx="3224641" cy="369332"/>
          </a:xfrm>
          <a:prstGeom prst="rect">
            <a:avLst/>
          </a:prstGeom>
          <a:noFill/>
        </p:spPr>
        <p:txBody>
          <a:bodyPr wrap="square">
            <a:spAutoFit/>
          </a:bodyPr>
          <a:lstStyle/>
          <a:p>
            <a:r>
              <a:rPr lang="en-US">
                <a:hlinkClick r:id="rId5"/>
              </a:rPr>
              <a:t>https://bu.wenglab.org/rama/</a:t>
            </a:r>
            <a:r>
              <a:rPr lang="en-US"/>
              <a:t> </a:t>
            </a:r>
          </a:p>
        </p:txBody>
      </p:sp>
    </p:spTree>
    <p:extLst>
      <p:ext uri="{BB962C8B-B14F-4D97-AF65-F5344CB8AC3E}">
        <p14:creationId xmlns:p14="http://schemas.microsoft.com/office/powerpoint/2010/main" val="24049820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71233-BCE9-0406-BC10-CA34D57544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5A24E3-AEF2-211F-4FC2-F9736E1273A3}"/>
              </a:ext>
            </a:extLst>
          </p:cNvPr>
          <p:cNvSpPr>
            <a:spLocks noGrp="1"/>
          </p:cNvSpPr>
          <p:nvPr>
            <p:ph type="title"/>
          </p:nvPr>
        </p:nvSpPr>
        <p:spPr>
          <a:xfrm>
            <a:off x="492114" y="439435"/>
            <a:ext cx="10075737" cy="852487"/>
          </a:xfrm>
        </p:spPr>
        <p:txBody>
          <a:bodyPr>
            <a:normAutofit/>
          </a:bodyPr>
          <a:lstStyle/>
          <a:p>
            <a:r>
              <a:rPr lang="en-US"/>
              <a:t>Know your proteins – HIV-1 Protease</a:t>
            </a:r>
          </a:p>
        </p:txBody>
      </p:sp>
      <p:pic>
        <p:nvPicPr>
          <p:cNvPr id="5" name="Picture 4" descr="A close-up of a computer screen&#10;&#10;AI-generated content may be incorrect.">
            <a:extLst>
              <a:ext uri="{FF2B5EF4-FFF2-40B4-BE49-F238E27FC236}">
                <a16:creationId xmlns:a16="http://schemas.microsoft.com/office/drawing/2014/main" id="{66B29795-A3BE-7DE9-1574-A76C603E8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34" y="1674874"/>
            <a:ext cx="7772400" cy="2542777"/>
          </a:xfrm>
          <a:prstGeom prst="rect">
            <a:avLst/>
          </a:prstGeom>
        </p:spPr>
      </p:pic>
      <p:sp>
        <p:nvSpPr>
          <p:cNvPr id="9" name="TextBox 8">
            <a:extLst>
              <a:ext uri="{FF2B5EF4-FFF2-40B4-BE49-F238E27FC236}">
                <a16:creationId xmlns:a16="http://schemas.microsoft.com/office/drawing/2014/main" id="{CDC56F18-078B-C8F9-E6FC-CEA4C1FBDD1B}"/>
              </a:ext>
            </a:extLst>
          </p:cNvPr>
          <p:cNvSpPr txBox="1"/>
          <p:nvPr/>
        </p:nvSpPr>
        <p:spPr>
          <a:xfrm>
            <a:off x="775334" y="4377093"/>
            <a:ext cx="6097904" cy="261610"/>
          </a:xfrm>
          <a:prstGeom prst="rect">
            <a:avLst/>
          </a:prstGeom>
          <a:noFill/>
        </p:spPr>
        <p:txBody>
          <a:bodyPr wrap="square">
            <a:spAutoFit/>
          </a:bodyPr>
          <a:lstStyle/>
          <a:p>
            <a:r>
              <a:rPr lang="en-US" sz="1100">
                <a:hlinkClick r:id="rId4"/>
              </a:rPr>
              <a:t>https://en.vectorbuilder.com/tool/sequence-alignment.html</a:t>
            </a:r>
            <a:r>
              <a:rPr lang="en-US" sz="1100"/>
              <a:t> </a:t>
            </a:r>
          </a:p>
        </p:txBody>
      </p:sp>
      <p:sp>
        <p:nvSpPr>
          <p:cNvPr id="11" name="TextBox 10">
            <a:extLst>
              <a:ext uri="{FF2B5EF4-FFF2-40B4-BE49-F238E27FC236}">
                <a16:creationId xmlns:a16="http://schemas.microsoft.com/office/drawing/2014/main" id="{033F0486-EEF3-C379-31B1-9A31D2F488E9}"/>
              </a:ext>
            </a:extLst>
          </p:cNvPr>
          <p:cNvSpPr txBox="1"/>
          <p:nvPr/>
        </p:nvSpPr>
        <p:spPr>
          <a:xfrm>
            <a:off x="739138" y="4813794"/>
            <a:ext cx="6537960" cy="369332"/>
          </a:xfrm>
          <a:prstGeom prst="rect">
            <a:avLst/>
          </a:prstGeom>
          <a:noFill/>
        </p:spPr>
        <p:txBody>
          <a:bodyPr wrap="square">
            <a:spAutoFit/>
          </a:bodyPr>
          <a:lstStyle/>
          <a:p>
            <a:r>
              <a:rPr lang="en-US"/>
              <a:t>PDB structures: </a:t>
            </a:r>
            <a:r>
              <a:rPr lang="en-US" b="1"/>
              <a:t>6OPS</a:t>
            </a:r>
            <a:r>
              <a:rPr lang="en-US"/>
              <a:t> (WT) VS </a:t>
            </a:r>
            <a:r>
              <a:rPr lang="en-US" b="1"/>
              <a:t>6DH6</a:t>
            </a:r>
            <a:r>
              <a:rPr lang="en-US"/>
              <a:t> (Darunavir mutant </a:t>
            </a:r>
            <a:r>
              <a:rPr lang="en-US" b="1"/>
              <a:t>I50V</a:t>
            </a:r>
            <a:r>
              <a:rPr lang="en-US"/>
              <a:t>)</a:t>
            </a:r>
          </a:p>
        </p:txBody>
      </p:sp>
      <p:pic>
        <p:nvPicPr>
          <p:cNvPr id="3" name="Picture 2" descr="A structure of a molecule&#10;&#10;AI-generated content may be incorrect.">
            <a:extLst>
              <a:ext uri="{FF2B5EF4-FFF2-40B4-BE49-F238E27FC236}">
                <a16:creationId xmlns:a16="http://schemas.microsoft.com/office/drawing/2014/main" id="{E383AECD-78B2-7BE3-A836-D3823BCB57EE}"/>
              </a:ext>
            </a:extLst>
          </p:cNvPr>
          <p:cNvPicPr>
            <a:picLocks noChangeAspect="1"/>
          </p:cNvPicPr>
          <p:nvPr/>
        </p:nvPicPr>
        <p:blipFill>
          <a:blip r:embed="rId5">
            <a:extLst>
              <a:ext uri="{28A0092B-C50C-407E-A947-70E740481C1C}">
                <a14:useLocalDpi xmlns:a14="http://schemas.microsoft.com/office/drawing/2010/main" val="0"/>
              </a:ext>
            </a:extLst>
          </a:blip>
          <a:srcRect l="25676" t="14702" r="29036" b="9678"/>
          <a:stretch>
            <a:fillRect/>
          </a:stretch>
        </p:blipFill>
        <p:spPr>
          <a:xfrm>
            <a:off x="9501362" y="4234962"/>
            <a:ext cx="1915304" cy="1526996"/>
          </a:xfrm>
          <a:prstGeom prst="rect">
            <a:avLst/>
          </a:prstGeom>
        </p:spPr>
      </p:pic>
      <p:sp>
        <p:nvSpPr>
          <p:cNvPr id="7" name="TextBox 6">
            <a:extLst>
              <a:ext uri="{FF2B5EF4-FFF2-40B4-BE49-F238E27FC236}">
                <a16:creationId xmlns:a16="http://schemas.microsoft.com/office/drawing/2014/main" id="{BCFEF4C3-3E8A-23CA-A226-CF031CACB0C5}"/>
              </a:ext>
            </a:extLst>
          </p:cNvPr>
          <p:cNvSpPr txBox="1"/>
          <p:nvPr/>
        </p:nvSpPr>
        <p:spPr>
          <a:xfrm>
            <a:off x="8996226" y="5827247"/>
            <a:ext cx="3143250" cy="369332"/>
          </a:xfrm>
          <a:prstGeom prst="rect">
            <a:avLst/>
          </a:prstGeom>
          <a:noFill/>
        </p:spPr>
        <p:txBody>
          <a:bodyPr wrap="square">
            <a:spAutoFit/>
          </a:bodyPr>
          <a:lstStyle/>
          <a:p>
            <a:r>
              <a:rPr lang="en-US"/>
              <a:t>Darunavir, protease inhibitor</a:t>
            </a:r>
          </a:p>
        </p:txBody>
      </p:sp>
      <p:pic>
        <p:nvPicPr>
          <p:cNvPr id="10" name="Picture 9" descr="A green ribbon in a shape of a brain&#10;&#10;AI-generated content may be incorrect.">
            <a:extLst>
              <a:ext uri="{FF2B5EF4-FFF2-40B4-BE49-F238E27FC236}">
                <a16:creationId xmlns:a16="http://schemas.microsoft.com/office/drawing/2014/main" id="{37F7A82A-1051-C9D1-598A-6DA5CF9EE2CD}"/>
              </a:ext>
            </a:extLst>
          </p:cNvPr>
          <p:cNvPicPr>
            <a:picLocks noChangeAspect="1"/>
          </p:cNvPicPr>
          <p:nvPr/>
        </p:nvPicPr>
        <p:blipFill>
          <a:blip r:embed="rId6">
            <a:extLst>
              <a:ext uri="{28A0092B-C50C-407E-A947-70E740481C1C}">
                <a14:useLocalDpi xmlns:a14="http://schemas.microsoft.com/office/drawing/2010/main" val="0"/>
              </a:ext>
            </a:extLst>
          </a:blip>
          <a:srcRect l="4112" t="4895" r="7041" b="5308"/>
          <a:stretch>
            <a:fillRect/>
          </a:stretch>
        </p:blipFill>
        <p:spPr>
          <a:xfrm>
            <a:off x="8631577" y="1744352"/>
            <a:ext cx="3470112" cy="2425321"/>
          </a:xfrm>
          <a:prstGeom prst="rect">
            <a:avLst/>
          </a:prstGeom>
        </p:spPr>
      </p:pic>
    </p:spTree>
    <p:extLst>
      <p:ext uri="{BB962C8B-B14F-4D97-AF65-F5344CB8AC3E}">
        <p14:creationId xmlns:p14="http://schemas.microsoft.com/office/powerpoint/2010/main" val="568690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Footer Placeholder 3"/>
          <p:cNvSpPr txBox="1"/>
          <p:nvPr/>
        </p:nvSpPr>
        <p:spPr>
          <a:xfrm>
            <a:off x="903993" y="6484364"/>
            <a:ext cx="8111793" cy="16421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defRPr sz="800">
                <a:solidFill>
                  <a:srgbClr val="FFFFFF"/>
                </a:solidFill>
                <a:latin typeface="Avenir Book"/>
                <a:ea typeface="Avenir Book"/>
                <a:cs typeface="Avenir Book"/>
                <a:sym typeface="Avenir Book"/>
              </a:defRPr>
            </a:lvl1pPr>
          </a:lstStyle>
          <a:p>
            <a:r>
              <a:rPr sz="1067"/>
              <a:t>Bioinformatics | Denis C. Bauer | @allPowerde</a:t>
            </a:r>
          </a:p>
        </p:txBody>
      </p:sp>
      <p:sp>
        <p:nvSpPr>
          <p:cNvPr id="24" name="Subtitle 23">
            <a:extLst>
              <a:ext uri="{FF2B5EF4-FFF2-40B4-BE49-F238E27FC236}">
                <a16:creationId xmlns:a16="http://schemas.microsoft.com/office/drawing/2014/main" id="{39553A03-0606-5648-B864-33276B70F918}"/>
              </a:ext>
            </a:extLst>
          </p:cNvPr>
          <p:cNvSpPr>
            <a:spLocks noGrp="1"/>
          </p:cNvSpPr>
          <p:nvPr>
            <p:ph idx="1"/>
          </p:nvPr>
        </p:nvSpPr>
        <p:spPr>
          <a:xfrm>
            <a:off x="335363" y="1563379"/>
            <a:ext cx="4413100" cy="4241603"/>
          </a:xfrm>
        </p:spPr>
        <p:txBody>
          <a:bodyPr>
            <a:normAutofit/>
          </a:bodyPr>
          <a:lstStyle/>
          <a:p>
            <a:pPr>
              <a:lnSpc>
                <a:spcPct val="150000"/>
              </a:lnSpc>
              <a:spcAft>
                <a:spcPts val="2400"/>
              </a:spcAft>
            </a:pPr>
            <a:r>
              <a:rPr lang="en-US" sz="1867">
                <a:latin typeface="Arial" panose="020B0604020202020204" pitchFamily="34" charset="0"/>
                <a:cs typeface="Arial" panose="020B0604020202020204" pitchFamily="34" charset="0"/>
              </a:rPr>
              <a:t>Fundamentals;</a:t>
            </a:r>
          </a:p>
          <a:p>
            <a:pPr>
              <a:lnSpc>
                <a:spcPct val="150000"/>
              </a:lnSpc>
              <a:spcAft>
                <a:spcPts val="2400"/>
              </a:spcAft>
            </a:pPr>
            <a:r>
              <a:rPr lang="en-US" sz="1867">
                <a:latin typeface="Arial" panose="020B0604020202020204" pitchFamily="34" charset="0"/>
                <a:cs typeface="Arial" panose="020B0604020202020204" pitchFamily="34" charset="0"/>
              </a:rPr>
              <a:t>Basics of protein studies: Ramachandran plots, etc.</a:t>
            </a:r>
          </a:p>
        </p:txBody>
      </p:sp>
      <p:sp>
        <p:nvSpPr>
          <p:cNvPr id="29" name="Title 28">
            <a:extLst>
              <a:ext uri="{FF2B5EF4-FFF2-40B4-BE49-F238E27FC236}">
                <a16:creationId xmlns:a16="http://schemas.microsoft.com/office/drawing/2014/main" id="{004B102E-2ADE-E642-B98E-D9A026A6A8F5}"/>
              </a:ext>
            </a:extLst>
          </p:cNvPr>
          <p:cNvSpPr>
            <a:spLocks noGrp="1"/>
          </p:cNvSpPr>
          <p:nvPr>
            <p:ph type="title"/>
          </p:nvPr>
        </p:nvSpPr>
        <p:spPr>
          <a:xfrm>
            <a:off x="335363" y="548680"/>
            <a:ext cx="9041248" cy="852487"/>
          </a:xfrm>
        </p:spPr>
        <p:txBody>
          <a:bodyPr>
            <a:normAutofit/>
          </a:bodyPr>
          <a:lstStyle/>
          <a:p>
            <a:r>
              <a:rPr lang="en-US" sz="2667" b="1">
                <a:solidFill>
                  <a:srgbClr val="002060"/>
                </a:solidFill>
                <a:latin typeface="Arial" panose="020B0604020202020204" pitchFamily="34" charset="0"/>
                <a:cs typeface="Arial" panose="020B0604020202020204" pitchFamily="34" charset="0"/>
              </a:rPr>
              <a:t>Slide 1 – Very broad background</a:t>
            </a:r>
          </a:p>
        </p:txBody>
      </p:sp>
      <p:pic>
        <p:nvPicPr>
          <p:cNvPr id="19" name="Picture 18">
            <a:extLst>
              <a:ext uri="{FF2B5EF4-FFF2-40B4-BE49-F238E27FC236}">
                <a16:creationId xmlns:a16="http://schemas.microsoft.com/office/drawing/2014/main" id="{00CE7DAA-A713-E341-9BB2-47BDDD2127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0965" y="5804982"/>
            <a:ext cx="2513044" cy="899788"/>
          </a:xfrm>
          <a:prstGeom prst="rect">
            <a:avLst/>
          </a:prstGeom>
        </p:spPr>
      </p:pic>
      <p:pic>
        <p:nvPicPr>
          <p:cNvPr id="5" name="Picture 4">
            <a:extLst>
              <a:ext uri="{FF2B5EF4-FFF2-40B4-BE49-F238E27FC236}">
                <a16:creationId xmlns:a16="http://schemas.microsoft.com/office/drawing/2014/main" id="{1EBD6E46-EBBA-73D6-E332-8530DECF3D0F}"/>
              </a:ext>
            </a:extLst>
          </p:cNvPr>
          <p:cNvPicPr>
            <a:picLocks noChangeAspect="1"/>
          </p:cNvPicPr>
          <p:nvPr/>
        </p:nvPicPr>
        <p:blipFill>
          <a:blip r:embed="rId4"/>
          <a:stretch>
            <a:fillRect/>
          </a:stretch>
        </p:blipFill>
        <p:spPr>
          <a:xfrm>
            <a:off x="5053012" y="1925372"/>
            <a:ext cx="6111767" cy="2676024"/>
          </a:xfrm>
          <a:prstGeom prst="rect">
            <a:avLst/>
          </a:prstGeom>
        </p:spPr>
      </p:pic>
    </p:spTree>
    <p:extLst>
      <p:ext uri="{BB962C8B-B14F-4D97-AF65-F5344CB8AC3E}">
        <p14:creationId xmlns:p14="http://schemas.microsoft.com/office/powerpoint/2010/main" val="812155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BDEDD-D01E-B552-C4F3-0A0976E31F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59911B-411B-A216-26D0-1CBD4476838A}"/>
              </a:ext>
            </a:extLst>
          </p:cNvPr>
          <p:cNvSpPr>
            <a:spLocks noGrp="1"/>
          </p:cNvSpPr>
          <p:nvPr>
            <p:ph type="title"/>
          </p:nvPr>
        </p:nvSpPr>
        <p:spPr>
          <a:xfrm>
            <a:off x="492114" y="439435"/>
            <a:ext cx="10075737" cy="852487"/>
          </a:xfrm>
        </p:spPr>
        <p:txBody>
          <a:bodyPr>
            <a:normAutofit/>
          </a:bodyPr>
          <a:lstStyle/>
          <a:p>
            <a:r>
              <a:rPr lang="en-US"/>
              <a:t>HIV-1 Protease – Mechanism of action</a:t>
            </a:r>
          </a:p>
        </p:txBody>
      </p:sp>
      <p:sp>
        <p:nvSpPr>
          <p:cNvPr id="6" name="TextBox 5">
            <a:extLst>
              <a:ext uri="{FF2B5EF4-FFF2-40B4-BE49-F238E27FC236}">
                <a16:creationId xmlns:a16="http://schemas.microsoft.com/office/drawing/2014/main" id="{1ED52142-0675-50F6-6C62-0617C6D86913}"/>
              </a:ext>
            </a:extLst>
          </p:cNvPr>
          <p:cNvSpPr txBox="1"/>
          <p:nvPr/>
        </p:nvSpPr>
        <p:spPr>
          <a:xfrm>
            <a:off x="923307" y="1877774"/>
            <a:ext cx="9966366" cy="646331"/>
          </a:xfrm>
          <a:prstGeom prst="rect">
            <a:avLst/>
          </a:prstGeom>
          <a:noFill/>
        </p:spPr>
        <p:txBody>
          <a:bodyPr wrap="square">
            <a:spAutoFit/>
          </a:bodyPr>
          <a:lstStyle/>
          <a:p>
            <a:r>
              <a:rPr lang="en-US" b="0" i="0">
                <a:effectLst/>
                <a:latin typeface="fkGroteskNeue"/>
              </a:rPr>
              <a:t>The catalytic site of HIV-1 protease is formed by a highly conserved triad of residues - </a:t>
            </a:r>
            <a:r>
              <a:rPr lang="en-US" b="1" i="0">
                <a:effectLst/>
                <a:latin typeface="fkGroteskNeue"/>
              </a:rPr>
              <a:t>Asp25, Thr26, and Gly27</a:t>
            </a:r>
            <a:r>
              <a:rPr lang="en-US" b="0" i="0">
                <a:effectLst/>
                <a:latin typeface="fkGroteskNeue"/>
              </a:rPr>
              <a:t>- from each monomer of the </a:t>
            </a:r>
            <a:r>
              <a:rPr lang="en-US" b="0" i="0" err="1">
                <a:effectLst/>
                <a:latin typeface="fkGroteskNeue"/>
              </a:rPr>
              <a:t>homodimeric</a:t>
            </a:r>
            <a:r>
              <a:rPr lang="en-US" b="0" i="0">
                <a:effectLst/>
                <a:latin typeface="fkGroteskNeue"/>
              </a:rPr>
              <a:t> enzyme</a:t>
            </a:r>
            <a:endParaRPr lang="en-US"/>
          </a:p>
        </p:txBody>
      </p:sp>
      <p:sp>
        <p:nvSpPr>
          <p:cNvPr id="8" name="TextBox 7">
            <a:extLst>
              <a:ext uri="{FF2B5EF4-FFF2-40B4-BE49-F238E27FC236}">
                <a16:creationId xmlns:a16="http://schemas.microsoft.com/office/drawing/2014/main" id="{7F5963E7-9A27-3C6A-074B-7C63C77ED919}"/>
              </a:ext>
            </a:extLst>
          </p:cNvPr>
          <p:cNvSpPr txBox="1"/>
          <p:nvPr/>
        </p:nvSpPr>
        <p:spPr>
          <a:xfrm>
            <a:off x="923307" y="2740625"/>
            <a:ext cx="9966366" cy="369332"/>
          </a:xfrm>
          <a:prstGeom prst="rect">
            <a:avLst/>
          </a:prstGeom>
          <a:noFill/>
        </p:spPr>
        <p:txBody>
          <a:bodyPr wrap="square">
            <a:spAutoFit/>
          </a:bodyPr>
          <a:lstStyle/>
          <a:p>
            <a:r>
              <a:rPr lang="en-US" b="0" i="0">
                <a:effectLst/>
                <a:latin typeface="fkGroteskNeue"/>
              </a:rPr>
              <a:t>Darunavir </a:t>
            </a:r>
            <a:r>
              <a:rPr lang="en-US" b="1" i="0">
                <a:effectLst/>
                <a:latin typeface="fkGroteskNeue"/>
              </a:rPr>
              <a:t>(1) binds tightly to the active site</a:t>
            </a:r>
            <a:r>
              <a:rPr lang="en-US" b="0" i="0">
                <a:effectLst/>
                <a:latin typeface="fkGroteskNeue"/>
              </a:rPr>
              <a:t>, and </a:t>
            </a:r>
            <a:r>
              <a:rPr lang="en-US" b="1" i="0">
                <a:effectLst/>
                <a:latin typeface="fkGroteskNeue"/>
              </a:rPr>
              <a:t>(2)</a:t>
            </a:r>
            <a:r>
              <a:rPr lang="en-US" b="0" i="0">
                <a:effectLst/>
                <a:latin typeface="fkGroteskNeue"/>
              </a:rPr>
              <a:t> also </a:t>
            </a:r>
            <a:r>
              <a:rPr lang="en-US" b="1" i="0">
                <a:effectLst/>
                <a:latin typeface="fkGroteskNeue"/>
              </a:rPr>
              <a:t>inhibits the enzyme’s ability to dimerize </a:t>
            </a:r>
            <a:endParaRPr lang="en-US" b="1"/>
          </a:p>
        </p:txBody>
      </p:sp>
      <p:pic>
        <p:nvPicPr>
          <p:cNvPr id="14" name="Picture 13" descr="A close-up of a model of a molecule&#10;&#10;AI-generated content may be incorrect.">
            <a:extLst>
              <a:ext uri="{FF2B5EF4-FFF2-40B4-BE49-F238E27FC236}">
                <a16:creationId xmlns:a16="http://schemas.microsoft.com/office/drawing/2014/main" id="{E863D179-7BDF-CED9-1FCD-5B9033C1D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58" y="3326477"/>
            <a:ext cx="5553837" cy="3134709"/>
          </a:xfrm>
          <a:prstGeom prst="rect">
            <a:avLst/>
          </a:prstGeom>
        </p:spPr>
      </p:pic>
      <p:cxnSp>
        <p:nvCxnSpPr>
          <p:cNvPr id="16" name="Straight Arrow Connector 15">
            <a:extLst>
              <a:ext uri="{FF2B5EF4-FFF2-40B4-BE49-F238E27FC236}">
                <a16:creationId xmlns:a16="http://schemas.microsoft.com/office/drawing/2014/main" id="{5CDFE76C-41AE-B850-1C27-18DC1AA3291B}"/>
              </a:ext>
            </a:extLst>
          </p:cNvPr>
          <p:cNvCxnSpPr/>
          <p:nvPr/>
        </p:nvCxnSpPr>
        <p:spPr>
          <a:xfrm flipV="1">
            <a:off x="6412675" y="3429000"/>
            <a:ext cx="3871356" cy="2998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BCEBB9C2-E10C-F525-129B-1230C4F96A10}"/>
              </a:ext>
            </a:extLst>
          </p:cNvPr>
          <p:cNvCxnSpPr>
            <a:cxnSpLocks/>
          </p:cNvCxnSpPr>
          <p:nvPr/>
        </p:nvCxnSpPr>
        <p:spPr>
          <a:xfrm flipV="1">
            <a:off x="6595009" y="3429000"/>
            <a:ext cx="3689022" cy="1005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C0872E82-9085-E7C9-7BB3-CEC8D96D19B3}"/>
              </a:ext>
            </a:extLst>
          </p:cNvPr>
          <p:cNvSpPr txBox="1"/>
          <p:nvPr/>
        </p:nvSpPr>
        <p:spPr>
          <a:xfrm>
            <a:off x="10390909" y="3011855"/>
            <a:ext cx="1677101" cy="923330"/>
          </a:xfrm>
          <a:prstGeom prst="rect">
            <a:avLst/>
          </a:prstGeom>
          <a:noFill/>
        </p:spPr>
        <p:txBody>
          <a:bodyPr wrap="square">
            <a:spAutoFit/>
          </a:bodyPr>
          <a:lstStyle/>
          <a:p>
            <a:r>
              <a:rPr lang="en-US" b="0" i="0">
                <a:effectLst/>
                <a:latin typeface="fkGroteskNeue"/>
              </a:rPr>
              <a:t>Hydrogen bonds with Asp25</a:t>
            </a:r>
            <a:endParaRPr lang="en-US" b="1"/>
          </a:p>
        </p:txBody>
      </p:sp>
      <p:cxnSp>
        <p:nvCxnSpPr>
          <p:cNvPr id="24" name="Straight Arrow Connector 23">
            <a:extLst>
              <a:ext uri="{FF2B5EF4-FFF2-40B4-BE49-F238E27FC236}">
                <a16:creationId xmlns:a16="http://schemas.microsoft.com/office/drawing/2014/main" id="{EEB8A876-B575-4767-A9EA-FC03C6D338D3}"/>
              </a:ext>
            </a:extLst>
          </p:cNvPr>
          <p:cNvCxnSpPr>
            <a:cxnSpLocks/>
          </p:cNvCxnSpPr>
          <p:nvPr/>
        </p:nvCxnSpPr>
        <p:spPr>
          <a:xfrm>
            <a:off x="7018317" y="3878778"/>
            <a:ext cx="3073950" cy="6581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95A5805D-A5E2-9112-7187-6CF92B70898D}"/>
              </a:ext>
            </a:extLst>
          </p:cNvPr>
          <p:cNvSpPr txBox="1"/>
          <p:nvPr/>
        </p:nvSpPr>
        <p:spPr>
          <a:xfrm>
            <a:off x="10051122" y="4114077"/>
            <a:ext cx="1677101" cy="923330"/>
          </a:xfrm>
          <a:prstGeom prst="rect">
            <a:avLst/>
          </a:prstGeom>
          <a:noFill/>
        </p:spPr>
        <p:txBody>
          <a:bodyPr wrap="square">
            <a:spAutoFit/>
          </a:bodyPr>
          <a:lstStyle/>
          <a:p>
            <a:r>
              <a:rPr lang="en-US" b="0" i="0">
                <a:effectLst/>
                <a:latin typeface="fkGroteskNeue"/>
              </a:rPr>
              <a:t>Darunavir with mol surface representation</a:t>
            </a:r>
            <a:endParaRPr lang="en-US" b="1"/>
          </a:p>
        </p:txBody>
      </p:sp>
    </p:spTree>
    <p:extLst>
      <p:ext uri="{BB962C8B-B14F-4D97-AF65-F5344CB8AC3E}">
        <p14:creationId xmlns:p14="http://schemas.microsoft.com/office/powerpoint/2010/main" val="13220377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A2437-D2BB-B6D1-4D91-6EE6A3B495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165B7E-E114-4A5D-ADFB-4645CA2F675A}"/>
              </a:ext>
            </a:extLst>
          </p:cNvPr>
          <p:cNvSpPr>
            <a:spLocks noGrp="1"/>
          </p:cNvSpPr>
          <p:nvPr>
            <p:ph type="title"/>
          </p:nvPr>
        </p:nvSpPr>
        <p:spPr>
          <a:xfrm>
            <a:off x="492114" y="439435"/>
            <a:ext cx="10075737" cy="852487"/>
          </a:xfrm>
        </p:spPr>
        <p:txBody>
          <a:bodyPr>
            <a:normAutofit fontScale="90000"/>
          </a:bodyPr>
          <a:lstStyle/>
          <a:p>
            <a:r>
              <a:rPr lang="en-US"/>
              <a:t>HIV-1 Protease – Water molecules can also mediate H-bonds</a:t>
            </a:r>
          </a:p>
        </p:txBody>
      </p:sp>
      <p:sp>
        <p:nvSpPr>
          <p:cNvPr id="6" name="TextBox 5">
            <a:extLst>
              <a:ext uri="{FF2B5EF4-FFF2-40B4-BE49-F238E27FC236}">
                <a16:creationId xmlns:a16="http://schemas.microsoft.com/office/drawing/2014/main" id="{E3DC173C-E40E-BB1C-A283-6302CDA85B89}"/>
              </a:ext>
            </a:extLst>
          </p:cNvPr>
          <p:cNvSpPr txBox="1"/>
          <p:nvPr/>
        </p:nvSpPr>
        <p:spPr>
          <a:xfrm>
            <a:off x="923307" y="1877774"/>
            <a:ext cx="9966366" cy="646331"/>
          </a:xfrm>
          <a:prstGeom prst="rect">
            <a:avLst/>
          </a:prstGeom>
          <a:noFill/>
        </p:spPr>
        <p:txBody>
          <a:bodyPr wrap="square">
            <a:spAutoFit/>
          </a:bodyPr>
          <a:lstStyle/>
          <a:p>
            <a:r>
              <a:rPr lang="en-US" b="0" i="0">
                <a:effectLst/>
                <a:latin typeface="fkGroteskNeue"/>
              </a:rPr>
              <a:t>The catalytic site of HIV-1 protease is formed by a highly conserved triad of residues - </a:t>
            </a:r>
            <a:r>
              <a:rPr lang="en-US" b="1" i="0">
                <a:effectLst/>
                <a:latin typeface="fkGroteskNeue"/>
              </a:rPr>
              <a:t>Asp25, Thr26, and Gly27</a:t>
            </a:r>
            <a:r>
              <a:rPr lang="en-US" b="0" i="0">
                <a:effectLst/>
                <a:latin typeface="fkGroteskNeue"/>
              </a:rPr>
              <a:t>- from each monomer of the </a:t>
            </a:r>
            <a:r>
              <a:rPr lang="en-US" b="0" i="0" err="1">
                <a:effectLst/>
                <a:latin typeface="fkGroteskNeue"/>
              </a:rPr>
              <a:t>homodimeric</a:t>
            </a:r>
            <a:r>
              <a:rPr lang="en-US" b="0" i="0">
                <a:effectLst/>
                <a:latin typeface="fkGroteskNeue"/>
              </a:rPr>
              <a:t> enzyme</a:t>
            </a:r>
            <a:endParaRPr lang="en-US"/>
          </a:p>
        </p:txBody>
      </p:sp>
      <p:sp>
        <p:nvSpPr>
          <p:cNvPr id="8" name="TextBox 7">
            <a:extLst>
              <a:ext uri="{FF2B5EF4-FFF2-40B4-BE49-F238E27FC236}">
                <a16:creationId xmlns:a16="http://schemas.microsoft.com/office/drawing/2014/main" id="{200D5F9B-FE98-40E2-C839-398C9960FC0A}"/>
              </a:ext>
            </a:extLst>
          </p:cNvPr>
          <p:cNvSpPr txBox="1"/>
          <p:nvPr/>
        </p:nvSpPr>
        <p:spPr>
          <a:xfrm>
            <a:off x="923307" y="2740625"/>
            <a:ext cx="9966366" cy="369332"/>
          </a:xfrm>
          <a:prstGeom prst="rect">
            <a:avLst/>
          </a:prstGeom>
          <a:noFill/>
        </p:spPr>
        <p:txBody>
          <a:bodyPr wrap="square">
            <a:spAutoFit/>
          </a:bodyPr>
          <a:lstStyle/>
          <a:p>
            <a:r>
              <a:rPr lang="en-US" b="0" i="0">
                <a:effectLst/>
                <a:latin typeface="fkGroteskNeue"/>
              </a:rPr>
              <a:t>Darunavir </a:t>
            </a:r>
            <a:r>
              <a:rPr lang="en-US" b="1" i="0">
                <a:effectLst/>
                <a:latin typeface="fkGroteskNeue"/>
              </a:rPr>
              <a:t>(1) binds tightly to the active site</a:t>
            </a:r>
            <a:r>
              <a:rPr lang="en-US" b="0" i="0">
                <a:effectLst/>
                <a:latin typeface="fkGroteskNeue"/>
              </a:rPr>
              <a:t>, and </a:t>
            </a:r>
            <a:r>
              <a:rPr lang="en-US" b="1" i="0">
                <a:effectLst/>
                <a:latin typeface="fkGroteskNeue"/>
              </a:rPr>
              <a:t>(2)</a:t>
            </a:r>
            <a:r>
              <a:rPr lang="en-US" b="0" i="0">
                <a:effectLst/>
                <a:latin typeface="fkGroteskNeue"/>
              </a:rPr>
              <a:t> also </a:t>
            </a:r>
            <a:r>
              <a:rPr lang="en-US" b="1" i="0">
                <a:effectLst/>
                <a:latin typeface="fkGroteskNeue"/>
              </a:rPr>
              <a:t>inhibits the enzyme’s ability to dimerize </a:t>
            </a:r>
            <a:endParaRPr lang="en-US" b="1"/>
          </a:p>
        </p:txBody>
      </p:sp>
      <p:pic>
        <p:nvPicPr>
          <p:cNvPr id="14" name="Picture 13" descr="A close-up of a model of a molecule&#10;&#10;AI-generated content may be incorrect.">
            <a:extLst>
              <a:ext uri="{FF2B5EF4-FFF2-40B4-BE49-F238E27FC236}">
                <a16:creationId xmlns:a16="http://schemas.microsoft.com/office/drawing/2014/main" id="{475D8464-594D-7628-4941-0516D4D3C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58" y="3326477"/>
            <a:ext cx="5553837" cy="3134709"/>
          </a:xfrm>
          <a:prstGeom prst="rect">
            <a:avLst/>
          </a:prstGeom>
        </p:spPr>
      </p:pic>
      <p:pic>
        <p:nvPicPr>
          <p:cNvPr id="23" name="Picture 22" descr="A close-up of a structure&#10;&#10;AI-generated content may be incorrect.">
            <a:extLst>
              <a:ext uri="{FF2B5EF4-FFF2-40B4-BE49-F238E27FC236}">
                <a16:creationId xmlns:a16="http://schemas.microsoft.com/office/drawing/2014/main" id="{5DA6C5AD-EB58-9A37-989C-42DA0B8DA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584" y="1955346"/>
            <a:ext cx="7821372" cy="4460048"/>
          </a:xfrm>
          <a:prstGeom prst="rect">
            <a:avLst/>
          </a:prstGeom>
        </p:spPr>
      </p:pic>
      <p:sp>
        <p:nvSpPr>
          <p:cNvPr id="3" name="TextBox 2">
            <a:extLst>
              <a:ext uri="{FF2B5EF4-FFF2-40B4-BE49-F238E27FC236}">
                <a16:creationId xmlns:a16="http://schemas.microsoft.com/office/drawing/2014/main" id="{A6C1D74D-1DF3-445F-4936-3F15A319BF16}"/>
              </a:ext>
            </a:extLst>
          </p:cNvPr>
          <p:cNvSpPr txBox="1"/>
          <p:nvPr/>
        </p:nvSpPr>
        <p:spPr>
          <a:xfrm>
            <a:off x="4095983" y="5969656"/>
            <a:ext cx="4633384" cy="369332"/>
          </a:xfrm>
          <a:prstGeom prst="rect">
            <a:avLst/>
          </a:prstGeom>
          <a:noFill/>
        </p:spPr>
        <p:txBody>
          <a:bodyPr wrap="square">
            <a:spAutoFit/>
          </a:bodyPr>
          <a:lstStyle/>
          <a:p>
            <a:r>
              <a:rPr lang="en-US">
                <a:hlinkClick r:id="rId5"/>
              </a:rPr>
              <a:t>https://pubs.acs.org/doi/10.1021/cb4008875</a:t>
            </a:r>
            <a:r>
              <a:rPr lang="en-US"/>
              <a:t> </a:t>
            </a:r>
          </a:p>
        </p:txBody>
      </p:sp>
    </p:spTree>
    <p:extLst>
      <p:ext uri="{BB962C8B-B14F-4D97-AF65-F5344CB8AC3E}">
        <p14:creationId xmlns:p14="http://schemas.microsoft.com/office/powerpoint/2010/main" val="41141828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FD5C2-AFBA-E1E8-04A6-348095500F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42C6B6-DB61-85C0-518D-F600620C8B09}"/>
              </a:ext>
            </a:extLst>
          </p:cNvPr>
          <p:cNvSpPr>
            <a:spLocks noGrp="1"/>
          </p:cNvSpPr>
          <p:nvPr>
            <p:ph type="title"/>
          </p:nvPr>
        </p:nvSpPr>
        <p:spPr>
          <a:xfrm>
            <a:off x="3610901" y="2835011"/>
            <a:ext cx="5376597" cy="852487"/>
          </a:xfrm>
        </p:spPr>
        <p:txBody>
          <a:bodyPr/>
          <a:lstStyle/>
          <a:p>
            <a:r>
              <a:rPr lang="en-US"/>
              <a:t>Docking Process</a:t>
            </a:r>
          </a:p>
        </p:txBody>
      </p:sp>
    </p:spTree>
    <p:extLst>
      <p:ext uri="{BB962C8B-B14F-4D97-AF65-F5344CB8AC3E}">
        <p14:creationId xmlns:p14="http://schemas.microsoft.com/office/powerpoint/2010/main" val="3906878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3FAC-E4D3-8E11-C335-FF82010D56C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D58A3F-70EA-5504-E33A-9D79B98AB526}"/>
              </a:ext>
            </a:extLst>
          </p:cNvPr>
          <p:cNvSpPr>
            <a:spLocks noGrp="1"/>
          </p:cNvSpPr>
          <p:nvPr>
            <p:ph type="title"/>
          </p:nvPr>
        </p:nvSpPr>
        <p:spPr>
          <a:xfrm>
            <a:off x="1003167" y="848167"/>
            <a:ext cx="5376597" cy="852487"/>
          </a:xfrm>
        </p:spPr>
        <p:txBody>
          <a:bodyPr/>
          <a:lstStyle/>
          <a:p>
            <a:r>
              <a:rPr lang="en-US"/>
              <a:t>Molecular Docking</a:t>
            </a:r>
          </a:p>
        </p:txBody>
      </p:sp>
      <p:sp>
        <p:nvSpPr>
          <p:cNvPr id="3" name="TextBox 2">
            <a:extLst>
              <a:ext uri="{FF2B5EF4-FFF2-40B4-BE49-F238E27FC236}">
                <a16:creationId xmlns:a16="http://schemas.microsoft.com/office/drawing/2014/main" id="{4B582BD8-EEC8-B6A7-5A2F-CADBCC36CD03}"/>
              </a:ext>
            </a:extLst>
          </p:cNvPr>
          <p:cNvSpPr txBox="1"/>
          <p:nvPr/>
        </p:nvSpPr>
        <p:spPr>
          <a:xfrm>
            <a:off x="846667" y="2223448"/>
            <a:ext cx="9076266" cy="646331"/>
          </a:xfrm>
          <a:prstGeom prst="rect">
            <a:avLst/>
          </a:prstGeom>
          <a:noFill/>
        </p:spPr>
        <p:txBody>
          <a:bodyPr wrap="square">
            <a:spAutoFit/>
          </a:bodyPr>
          <a:lstStyle/>
          <a:p>
            <a:r>
              <a:rPr lang="en-US" b="0" i="0">
                <a:solidFill>
                  <a:srgbClr val="212121"/>
                </a:solidFill>
                <a:effectLst/>
                <a:latin typeface="system-ui"/>
              </a:rPr>
              <a:t>“The goal of </a:t>
            </a:r>
            <a:r>
              <a:rPr lang="en-US" b="1" i="1">
                <a:solidFill>
                  <a:srgbClr val="212121"/>
                </a:solidFill>
                <a:effectLst/>
                <a:latin typeface="system-ui"/>
              </a:rPr>
              <a:t>ligand-protein docking </a:t>
            </a:r>
            <a:r>
              <a:rPr lang="en-US" b="0" i="0">
                <a:solidFill>
                  <a:srgbClr val="212121"/>
                </a:solidFill>
                <a:effectLst/>
                <a:latin typeface="system-ui"/>
              </a:rPr>
              <a:t>is to </a:t>
            </a:r>
            <a:r>
              <a:rPr lang="en-US" b="1" i="0">
                <a:solidFill>
                  <a:srgbClr val="212121"/>
                </a:solidFill>
                <a:effectLst/>
                <a:latin typeface="system-ui"/>
              </a:rPr>
              <a:t>predict</a:t>
            </a:r>
            <a:r>
              <a:rPr lang="en-US" b="0" i="0">
                <a:solidFill>
                  <a:srgbClr val="212121"/>
                </a:solidFill>
                <a:effectLst/>
                <a:latin typeface="system-ui"/>
              </a:rPr>
              <a:t> the predominant </a:t>
            </a:r>
            <a:r>
              <a:rPr lang="en-US" b="1" i="0">
                <a:solidFill>
                  <a:srgbClr val="212121"/>
                </a:solidFill>
                <a:effectLst/>
                <a:latin typeface="system-ui"/>
              </a:rPr>
              <a:t>binding mode(s) </a:t>
            </a:r>
            <a:r>
              <a:rPr lang="en-US" b="0" i="0">
                <a:solidFill>
                  <a:srgbClr val="212121"/>
                </a:solidFill>
                <a:effectLst/>
                <a:latin typeface="system-ui"/>
              </a:rPr>
              <a:t>of a ligand with a protein of known three-dimensional structure” </a:t>
            </a:r>
            <a:endParaRPr lang="en-US"/>
          </a:p>
        </p:txBody>
      </p:sp>
      <p:sp>
        <p:nvSpPr>
          <p:cNvPr id="6" name="TextBox 5">
            <a:extLst>
              <a:ext uri="{FF2B5EF4-FFF2-40B4-BE49-F238E27FC236}">
                <a16:creationId xmlns:a16="http://schemas.microsoft.com/office/drawing/2014/main" id="{0A32017E-0FDA-E0FA-F0E2-9C08E0AB5C55}"/>
              </a:ext>
            </a:extLst>
          </p:cNvPr>
          <p:cNvSpPr txBox="1"/>
          <p:nvPr/>
        </p:nvSpPr>
        <p:spPr>
          <a:xfrm>
            <a:off x="1003167" y="2869779"/>
            <a:ext cx="6096000" cy="369332"/>
          </a:xfrm>
          <a:prstGeom prst="rect">
            <a:avLst/>
          </a:prstGeom>
          <a:noFill/>
        </p:spPr>
        <p:txBody>
          <a:bodyPr wrap="square">
            <a:spAutoFit/>
          </a:bodyPr>
          <a:lstStyle/>
          <a:p>
            <a:r>
              <a:rPr lang="en-US">
                <a:hlinkClick r:id="rId3"/>
              </a:rPr>
              <a:t>https://pubmed.ncbi.nlm.nih.gov/18446297</a:t>
            </a:r>
            <a:endParaRPr lang="en-US"/>
          </a:p>
        </p:txBody>
      </p:sp>
      <p:pic>
        <p:nvPicPr>
          <p:cNvPr id="8" name="Picture 7" descr="A blue object with a black background&#10;&#10;AI-generated content may be incorrect.">
            <a:extLst>
              <a:ext uri="{FF2B5EF4-FFF2-40B4-BE49-F238E27FC236}">
                <a16:creationId xmlns:a16="http://schemas.microsoft.com/office/drawing/2014/main" id="{8DAB0F13-F4C0-23CC-DEFA-BBBF1E7E4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784" y="2754352"/>
            <a:ext cx="4576532" cy="3435466"/>
          </a:xfrm>
          <a:prstGeom prst="rect">
            <a:avLst/>
          </a:prstGeom>
        </p:spPr>
      </p:pic>
      <p:sp>
        <p:nvSpPr>
          <p:cNvPr id="9" name="TextBox 8">
            <a:extLst>
              <a:ext uri="{FF2B5EF4-FFF2-40B4-BE49-F238E27FC236}">
                <a16:creationId xmlns:a16="http://schemas.microsoft.com/office/drawing/2014/main" id="{9D4A07EB-56C8-A812-441D-6919688B3188}"/>
              </a:ext>
            </a:extLst>
          </p:cNvPr>
          <p:cNvSpPr txBox="1"/>
          <p:nvPr/>
        </p:nvSpPr>
        <p:spPr>
          <a:xfrm>
            <a:off x="6463165" y="6211669"/>
            <a:ext cx="4788416" cy="646331"/>
          </a:xfrm>
          <a:prstGeom prst="rect">
            <a:avLst/>
          </a:prstGeom>
          <a:noFill/>
        </p:spPr>
        <p:txBody>
          <a:bodyPr wrap="square">
            <a:spAutoFit/>
          </a:bodyPr>
          <a:lstStyle/>
          <a:p>
            <a:r>
              <a:rPr lang="en-US">
                <a:solidFill>
                  <a:srgbClr val="212121"/>
                </a:solidFill>
                <a:latin typeface="system-ui"/>
              </a:rPr>
              <a:t>”Poses” of Darunavir in the HIV-1 protease active site</a:t>
            </a:r>
            <a:endParaRPr lang="en-US"/>
          </a:p>
        </p:txBody>
      </p:sp>
    </p:spTree>
    <p:extLst>
      <p:ext uri="{BB962C8B-B14F-4D97-AF65-F5344CB8AC3E}">
        <p14:creationId xmlns:p14="http://schemas.microsoft.com/office/powerpoint/2010/main" val="27169993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2555-183C-5993-3F9C-C4DAF02A70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A7B1E3-EA11-0758-11A0-7CA8F4F8A550}"/>
              </a:ext>
            </a:extLst>
          </p:cNvPr>
          <p:cNvSpPr>
            <a:spLocks noGrp="1"/>
          </p:cNvSpPr>
          <p:nvPr>
            <p:ph type="title"/>
          </p:nvPr>
        </p:nvSpPr>
        <p:spPr>
          <a:xfrm>
            <a:off x="1003167" y="848167"/>
            <a:ext cx="8919766" cy="852487"/>
          </a:xfrm>
        </p:spPr>
        <p:txBody>
          <a:bodyPr>
            <a:normAutofit/>
          </a:bodyPr>
          <a:lstStyle/>
          <a:p>
            <a:r>
              <a:rPr lang="en-US"/>
              <a:t>Energy </a:t>
            </a:r>
            <a:r>
              <a:rPr lang="en-US" err="1"/>
              <a:t>minimisation</a:t>
            </a:r>
            <a:endParaRPr lang="en-US"/>
          </a:p>
        </p:txBody>
      </p:sp>
      <p:grpSp>
        <p:nvGrpSpPr>
          <p:cNvPr id="25" name="Group 24">
            <a:extLst>
              <a:ext uri="{FF2B5EF4-FFF2-40B4-BE49-F238E27FC236}">
                <a16:creationId xmlns:a16="http://schemas.microsoft.com/office/drawing/2014/main" id="{2AFD552D-A416-5686-0668-C1FD40E67D94}"/>
              </a:ext>
            </a:extLst>
          </p:cNvPr>
          <p:cNvGrpSpPr/>
          <p:nvPr/>
        </p:nvGrpSpPr>
        <p:grpSpPr>
          <a:xfrm>
            <a:off x="2805251" y="2140436"/>
            <a:ext cx="5618383" cy="3387444"/>
            <a:chOff x="2454055" y="2521974"/>
            <a:chExt cx="5618383" cy="3164223"/>
          </a:xfrm>
        </p:grpSpPr>
        <p:cxnSp>
          <p:nvCxnSpPr>
            <p:cNvPr id="4" name="Straight Connector 3">
              <a:extLst>
                <a:ext uri="{FF2B5EF4-FFF2-40B4-BE49-F238E27FC236}">
                  <a16:creationId xmlns:a16="http://schemas.microsoft.com/office/drawing/2014/main" id="{FD0D22C6-235B-E598-AC86-62B91E3BC4EB}"/>
                </a:ext>
              </a:extLst>
            </p:cNvPr>
            <p:cNvCxnSpPr/>
            <p:nvPr/>
          </p:nvCxnSpPr>
          <p:spPr>
            <a:xfrm>
              <a:off x="2942073" y="2521974"/>
              <a:ext cx="0" cy="2684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002509E-DA06-3F5B-3735-981FB028A4A7}"/>
                </a:ext>
              </a:extLst>
            </p:cNvPr>
            <p:cNvCxnSpPr>
              <a:cxnSpLocks/>
            </p:cNvCxnSpPr>
            <p:nvPr/>
          </p:nvCxnSpPr>
          <p:spPr>
            <a:xfrm>
              <a:off x="2934929" y="5206181"/>
              <a:ext cx="5137509"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D5882B4-F1AC-B690-A941-C9F08CC94496}"/>
                </a:ext>
              </a:extLst>
            </p:cNvPr>
            <p:cNvSpPr txBox="1"/>
            <p:nvPr/>
          </p:nvSpPr>
          <p:spPr>
            <a:xfrm rot="16200000">
              <a:off x="2190874" y="3819832"/>
              <a:ext cx="895694" cy="369332"/>
            </a:xfrm>
            <a:prstGeom prst="rect">
              <a:avLst/>
            </a:prstGeom>
            <a:noFill/>
          </p:spPr>
          <p:txBody>
            <a:bodyPr wrap="none" rtlCol="0">
              <a:spAutoFit/>
            </a:bodyPr>
            <a:lstStyle/>
            <a:p>
              <a:r>
                <a:rPr lang="en-US" b="1"/>
                <a:t>Energy</a:t>
              </a:r>
            </a:p>
          </p:txBody>
        </p:sp>
        <p:sp>
          <p:nvSpPr>
            <p:cNvPr id="12" name="TextBox 11">
              <a:extLst>
                <a:ext uri="{FF2B5EF4-FFF2-40B4-BE49-F238E27FC236}">
                  <a16:creationId xmlns:a16="http://schemas.microsoft.com/office/drawing/2014/main" id="{102CC5D6-216E-788B-518A-E8D47624C6C1}"/>
                </a:ext>
              </a:extLst>
            </p:cNvPr>
            <p:cNvSpPr txBox="1"/>
            <p:nvPr/>
          </p:nvSpPr>
          <p:spPr>
            <a:xfrm>
              <a:off x="4720994" y="5341203"/>
              <a:ext cx="1565378" cy="344994"/>
            </a:xfrm>
            <a:prstGeom prst="rect">
              <a:avLst/>
            </a:prstGeom>
            <a:noFill/>
          </p:spPr>
          <p:txBody>
            <a:bodyPr wrap="none" rtlCol="0">
              <a:spAutoFit/>
            </a:bodyPr>
            <a:lstStyle/>
            <a:p>
              <a:r>
                <a:rPr lang="en-US" b="1"/>
                <a:t>Conformation</a:t>
              </a:r>
            </a:p>
          </p:txBody>
        </p:sp>
        <p:sp>
          <p:nvSpPr>
            <p:cNvPr id="13" name="Freeform 12">
              <a:extLst>
                <a:ext uri="{FF2B5EF4-FFF2-40B4-BE49-F238E27FC236}">
                  <a16:creationId xmlns:a16="http://schemas.microsoft.com/office/drawing/2014/main" id="{C50FE8EA-9F9B-A5CE-E369-6D588599D344}"/>
                </a:ext>
              </a:extLst>
            </p:cNvPr>
            <p:cNvSpPr/>
            <p:nvPr/>
          </p:nvSpPr>
          <p:spPr>
            <a:xfrm>
              <a:off x="2949678" y="2791939"/>
              <a:ext cx="4218038" cy="1868497"/>
            </a:xfrm>
            <a:custGeom>
              <a:avLst/>
              <a:gdLst>
                <a:gd name="connsiteX0" fmla="*/ 0 w 5344397"/>
                <a:gd name="connsiteY0" fmla="*/ 806667 h 1880322"/>
                <a:gd name="connsiteX1" fmla="*/ 1106129 w 5344397"/>
                <a:gd name="connsiteY1" fmla="*/ 408461 h 1880322"/>
                <a:gd name="connsiteX2" fmla="*/ 1401097 w 5344397"/>
                <a:gd name="connsiteY2" fmla="*/ 1204874 h 1880322"/>
                <a:gd name="connsiteX3" fmla="*/ 1740310 w 5344397"/>
                <a:gd name="connsiteY3" fmla="*/ 688680 h 1880322"/>
                <a:gd name="connsiteX4" fmla="*/ 2079523 w 5344397"/>
                <a:gd name="connsiteY4" fmla="*/ 275726 h 1880322"/>
                <a:gd name="connsiteX5" fmla="*/ 2580968 w 5344397"/>
                <a:gd name="connsiteY5" fmla="*/ 1662074 h 1880322"/>
                <a:gd name="connsiteX6" fmla="*/ 3436375 w 5344397"/>
                <a:gd name="connsiteY6" fmla="*/ 1765313 h 1880322"/>
                <a:gd name="connsiteX7" fmla="*/ 3687097 w 5344397"/>
                <a:gd name="connsiteY7" fmla="*/ 555945 h 1880322"/>
                <a:gd name="connsiteX8" fmla="*/ 4026310 w 5344397"/>
                <a:gd name="connsiteY8" fmla="*/ 659184 h 1880322"/>
                <a:gd name="connsiteX9" fmla="*/ 4188542 w 5344397"/>
                <a:gd name="connsiteY9" fmla="*/ 1116384 h 1880322"/>
                <a:gd name="connsiteX10" fmla="*/ 4881717 w 5344397"/>
                <a:gd name="connsiteY10" fmla="*/ 1175377 h 1880322"/>
                <a:gd name="connsiteX11" fmla="*/ 5279923 w 5344397"/>
                <a:gd name="connsiteY11" fmla="*/ 128242 h 1880322"/>
                <a:gd name="connsiteX12" fmla="*/ 5338917 w 5344397"/>
                <a:gd name="connsiteY12" fmla="*/ 54500 h 188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4397" h="1880322">
                  <a:moveTo>
                    <a:pt x="0" y="806667"/>
                  </a:moveTo>
                  <a:cubicBezTo>
                    <a:pt x="436306" y="574380"/>
                    <a:pt x="872613" y="342093"/>
                    <a:pt x="1106129" y="408461"/>
                  </a:cubicBezTo>
                  <a:cubicBezTo>
                    <a:pt x="1339645" y="474829"/>
                    <a:pt x="1295400" y="1158171"/>
                    <a:pt x="1401097" y="1204874"/>
                  </a:cubicBezTo>
                  <a:cubicBezTo>
                    <a:pt x="1506794" y="1251577"/>
                    <a:pt x="1627239" y="843538"/>
                    <a:pt x="1740310" y="688680"/>
                  </a:cubicBezTo>
                  <a:cubicBezTo>
                    <a:pt x="1853381" y="533822"/>
                    <a:pt x="1939413" y="113494"/>
                    <a:pt x="2079523" y="275726"/>
                  </a:cubicBezTo>
                  <a:cubicBezTo>
                    <a:pt x="2219633" y="437958"/>
                    <a:pt x="2354826" y="1413810"/>
                    <a:pt x="2580968" y="1662074"/>
                  </a:cubicBezTo>
                  <a:cubicBezTo>
                    <a:pt x="2807110" y="1910338"/>
                    <a:pt x="3252020" y="1949668"/>
                    <a:pt x="3436375" y="1765313"/>
                  </a:cubicBezTo>
                  <a:cubicBezTo>
                    <a:pt x="3620730" y="1580958"/>
                    <a:pt x="3588775" y="740300"/>
                    <a:pt x="3687097" y="555945"/>
                  </a:cubicBezTo>
                  <a:cubicBezTo>
                    <a:pt x="3785420" y="371590"/>
                    <a:pt x="3942736" y="565778"/>
                    <a:pt x="4026310" y="659184"/>
                  </a:cubicBezTo>
                  <a:cubicBezTo>
                    <a:pt x="4109884" y="752590"/>
                    <a:pt x="4045974" y="1030352"/>
                    <a:pt x="4188542" y="1116384"/>
                  </a:cubicBezTo>
                  <a:cubicBezTo>
                    <a:pt x="4331110" y="1202416"/>
                    <a:pt x="4699820" y="1340067"/>
                    <a:pt x="4881717" y="1175377"/>
                  </a:cubicBezTo>
                  <a:cubicBezTo>
                    <a:pt x="5063614" y="1010687"/>
                    <a:pt x="5203723" y="315055"/>
                    <a:pt x="5279923" y="128242"/>
                  </a:cubicBezTo>
                  <a:cubicBezTo>
                    <a:pt x="5356123" y="-58571"/>
                    <a:pt x="5347520" y="-2036"/>
                    <a:pt x="5338917" y="545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E18C6D-F010-C48A-1C3F-3E3478AADADB}"/>
                </a:ext>
              </a:extLst>
            </p:cNvPr>
            <p:cNvSpPr txBox="1"/>
            <p:nvPr/>
          </p:nvSpPr>
          <p:spPr>
            <a:xfrm>
              <a:off x="5058697" y="4748642"/>
              <a:ext cx="1298753" cy="276999"/>
            </a:xfrm>
            <a:prstGeom prst="rect">
              <a:avLst/>
            </a:prstGeom>
            <a:noFill/>
          </p:spPr>
          <p:txBody>
            <a:bodyPr wrap="none" rtlCol="0">
              <a:spAutoFit/>
            </a:bodyPr>
            <a:lstStyle/>
            <a:p>
              <a:r>
                <a:rPr lang="en-US" sz="1200"/>
                <a:t>Global minimum</a:t>
              </a:r>
            </a:p>
          </p:txBody>
        </p:sp>
        <p:sp>
          <p:nvSpPr>
            <p:cNvPr id="15" name="TextBox 14">
              <a:extLst>
                <a:ext uri="{FF2B5EF4-FFF2-40B4-BE49-F238E27FC236}">
                  <a16:creationId xmlns:a16="http://schemas.microsoft.com/office/drawing/2014/main" id="{74E68E2A-30AE-523D-351E-D0AC25E79689}"/>
                </a:ext>
              </a:extLst>
            </p:cNvPr>
            <p:cNvSpPr txBox="1"/>
            <p:nvPr/>
          </p:nvSpPr>
          <p:spPr>
            <a:xfrm>
              <a:off x="3475276" y="4107660"/>
              <a:ext cx="1219693" cy="276999"/>
            </a:xfrm>
            <a:prstGeom prst="rect">
              <a:avLst/>
            </a:prstGeom>
            <a:noFill/>
          </p:spPr>
          <p:txBody>
            <a:bodyPr wrap="none" rtlCol="0">
              <a:spAutoFit/>
            </a:bodyPr>
            <a:lstStyle/>
            <a:p>
              <a:r>
                <a:rPr lang="en-US" sz="1200"/>
                <a:t>Local minimum</a:t>
              </a:r>
            </a:p>
          </p:txBody>
        </p:sp>
        <p:sp>
          <p:nvSpPr>
            <p:cNvPr id="16" name="TextBox 15">
              <a:extLst>
                <a:ext uri="{FF2B5EF4-FFF2-40B4-BE49-F238E27FC236}">
                  <a16:creationId xmlns:a16="http://schemas.microsoft.com/office/drawing/2014/main" id="{4D20874C-6B1A-CDBE-FF90-733C6A69848B}"/>
                </a:ext>
              </a:extLst>
            </p:cNvPr>
            <p:cNvSpPr txBox="1"/>
            <p:nvPr/>
          </p:nvSpPr>
          <p:spPr>
            <a:xfrm>
              <a:off x="6286371" y="4076118"/>
              <a:ext cx="1219693" cy="276999"/>
            </a:xfrm>
            <a:prstGeom prst="rect">
              <a:avLst/>
            </a:prstGeom>
            <a:noFill/>
          </p:spPr>
          <p:txBody>
            <a:bodyPr wrap="none" rtlCol="0">
              <a:spAutoFit/>
            </a:bodyPr>
            <a:lstStyle/>
            <a:p>
              <a:r>
                <a:rPr lang="en-US" sz="1200"/>
                <a:t>Local minimum</a:t>
              </a:r>
            </a:p>
          </p:txBody>
        </p:sp>
        <p:sp>
          <p:nvSpPr>
            <p:cNvPr id="17" name="Oval 16">
              <a:extLst>
                <a:ext uri="{FF2B5EF4-FFF2-40B4-BE49-F238E27FC236}">
                  <a16:creationId xmlns:a16="http://schemas.microsoft.com/office/drawing/2014/main" id="{5D990514-CFE5-B239-B08E-2419E3CE170F}"/>
                </a:ext>
              </a:extLst>
            </p:cNvPr>
            <p:cNvSpPr/>
            <p:nvPr/>
          </p:nvSpPr>
          <p:spPr>
            <a:xfrm>
              <a:off x="3920994" y="3425024"/>
              <a:ext cx="136891" cy="13689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982356D-1756-8D40-FB45-DD23C358B18B}"/>
                </a:ext>
              </a:extLst>
            </p:cNvPr>
            <p:cNvCxnSpPr>
              <a:cxnSpLocks/>
            </p:cNvCxnSpPr>
            <p:nvPr/>
          </p:nvCxnSpPr>
          <p:spPr>
            <a:xfrm>
              <a:off x="4057885" y="3638265"/>
              <a:ext cx="27238" cy="296647"/>
            </a:xfrm>
            <a:prstGeom prst="straightConnector1">
              <a:avLst/>
            </a:pr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344489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0A99-B966-ED19-27AA-E369881D6C7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4A4593-B373-FFBC-2F18-B58708A7A4B3}"/>
              </a:ext>
            </a:extLst>
          </p:cNvPr>
          <p:cNvSpPr>
            <a:spLocks noGrp="1"/>
          </p:cNvSpPr>
          <p:nvPr>
            <p:ph type="title"/>
          </p:nvPr>
        </p:nvSpPr>
        <p:spPr>
          <a:xfrm>
            <a:off x="1003167" y="848167"/>
            <a:ext cx="8919766" cy="852487"/>
          </a:xfrm>
        </p:spPr>
        <p:txBody>
          <a:bodyPr>
            <a:normAutofit/>
          </a:bodyPr>
          <a:lstStyle/>
          <a:p>
            <a:r>
              <a:rPr lang="en-US"/>
              <a:t>Energy </a:t>
            </a:r>
            <a:r>
              <a:rPr lang="en-US" err="1"/>
              <a:t>minimisation</a:t>
            </a:r>
            <a:endParaRPr lang="en-US"/>
          </a:p>
        </p:txBody>
      </p:sp>
      <p:grpSp>
        <p:nvGrpSpPr>
          <p:cNvPr id="6" name="Group 5">
            <a:extLst>
              <a:ext uri="{FF2B5EF4-FFF2-40B4-BE49-F238E27FC236}">
                <a16:creationId xmlns:a16="http://schemas.microsoft.com/office/drawing/2014/main" id="{CEFEC0A6-EE61-9B86-94AB-46A28AAE316F}"/>
              </a:ext>
            </a:extLst>
          </p:cNvPr>
          <p:cNvGrpSpPr/>
          <p:nvPr/>
        </p:nvGrpSpPr>
        <p:grpSpPr>
          <a:xfrm>
            <a:off x="2878017" y="2065132"/>
            <a:ext cx="6083103" cy="3540153"/>
            <a:chOff x="5463050" y="2022102"/>
            <a:chExt cx="5618383" cy="3217234"/>
          </a:xfrm>
        </p:grpSpPr>
        <p:cxnSp>
          <p:nvCxnSpPr>
            <p:cNvPr id="4" name="Straight Connector 3">
              <a:extLst>
                <a:ext uri="{FF2B5EF4-FFF2-40B4-BE49-F238E27FC236}">
                  <a16:creationId xmlns:a16="http://schemas.microsoft.com/office/drawing/2014/main" id="{05D6343C-8514-995C-0A82-2F02AC4A364B}"/>
                </a:ext>
              </a:extLst>
            </p:cNvPr>
            <p:cNvCxnSpPr/>
            <p:nvPr/>
          </p:nvCxnSpPr>
          <p:spPr>
            <a:xfrm>
              <a:off x="5951068" y="2022102"/>
              <a:ext cx="0" cy="2684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AB01092-C432-2CD0-91D4-FCB571E48D78}"/>
                </a:ext>
              </a:extLst>
            </p:cNvPr>
            <p:cNvCxnSpPr>
              <a:cxnSpLocks/>
            </p:cNvCxnSpPr>
            <p:nvPr/>
          </p:nvCxnSpPr>
          <p:spPr>
            <a:xfrm>
              <a:off x="5943924" y="4706309"/>
              <a:ext cx="5137509"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EEDC8A3-461F-8EC7-1359-04BA2784638E}"/>
                </a:ext>
              </a:extLst>
            </p:cNvPr>
            <p:cNvSpPr txBox="1"/>
            <p:nvPr/>
          </p:nvSpPr>
          <p:spPr>
            <a:xfrm rot="16200000">
              <a:off x="5199869" y="3319960"/>
              <a:ext cx="895694" cy="369332"/>
            </a:xfrm>
            <a:prstGeom prst="rect">
              <a:avLst/>
            </a:prstGeom>
            <a:noFill/>
          </p:spPr>
          <p:txBody>
            <a:bodyPr wrap="none" rtlCol="0">
              <a:spAutoFit/>
            </a:bodyPr>
            <a:lstStyle/>
            <a:p>
              <a:r>
                <a:rPr lang="en-US" b="1"/>
                <a:t>Energy</a:t>
              </a:r>
            </a:p>
          </p:txBody>
        </p:sp>
        <p:sp>
          <p:nvSpPr>
            <p:cNvPr id="12" name="TextBox 11">
              <a:extLst>
                <a:ext uri="{FF2B5EF4-FFF2-40B4-BE49-F238E27FC236}">
                  <a16:creationId xmlns:a16="http://schemas.microsoft.com/office/drawing/2014/main" id="{8A6502E0-B3D2-9877-CC36-E9A95AABBE3D}"/>
                </a:ext>
              </a:extLst>
            </p:cNvPr>
            <p:cNvSpPr txBox="1"/>
            <p:nvPr/>
          </p:nvSpPr>
          <p:spPr>
            <a:xfrm>
              <a:off x="7751561" y="4903693"/>
              <a:ext cx="1522233" cy="335643"/>
            </a:xfrm>
            <a:prstGeom prst="rect">
              <a:avLst/>
            </a:prstGeom>
            <a:noFill/>
          </p:spPr>
          <p:txBody>
            <a:bodyPr wrap="none" rtlCol="0">
              <a:spAutoFit/>
            </a:bodyPr>
            <a:lstStyle/>
            <a:p>
              <a:r>
                <a:rPr lang="en-US" b="1"/>
                <a:t>Conformation</a:t>
              </a:r>
            </a:p>
          </p:txBody>
        </p:sp>
        <p:sp>
          <p:nvSpPr>
            <p:cNvPr id="13" name="Freeform 12">
              <a:extLst>
                <a:ext uri="{FF2B5EF4-FFF2-40B4-BE49-F238E27FC236}">
                  <a16:creationId xmlns:a16="http://schemas.microsoft.com/office/drawing/2014/main" id="{094B5719-57F0-C944-6CD9-308E82B23035}"/>
                </a:ext>
              </a:extLst>
            </p:cNvPr>
            <p:cNvSpPr/>
            <p:nvPr/>
          </p:nvSpPr>
          <p:spPr>
            <a:xfrm>
              <a:off x="5958673" y="2292067"/>
              <a:ext cx="4218038" cy="1868497"/>
            </a:xfrm>
            <a:custGeom>
              <a:avLst/>
              <a:gdLst>
                <a:gd name="connsiteX0" fmla="*/ 0 w 5344397"/>
                <a:gd name="connsiteY0" fmla="*/ 806667 h 1880322"/>
                <a:gd name="connsiteX1" fmla="*/ 1106129 w 5344397"/>
                <a:gd name="connsiteY1" fmla="*/ 408461 h 1880322"/>
                <a:gd name="connsiteX2" fmla="*/ 1401097 w 5344397"/>
                <a:gd name="connsiteY2" fmla="*/ 1204874 h 1880322"/>
                <a:gd name="connsiteX3" fmla="*/ 1740310 w 5344397"/>
                <a:gd name="connsiteY3" fmla="*/ 688680 h 1880322"/>
                <a:gd name="connsiteX4" fmla="*/ 2079523 w 5344397"/>
                <a:gd name="connsiteY4" fmla="*/ 275726 h 1880322"/>
                <a:gd name="connsiteX5" fmla="*/ 2580968 w 5344397"/>
                <a:gd name="connsiteY5" fmla="*/ 1662074 h 1880322"/>
                <a:gd name="connsiteX6" fmla="*/ 3436375 w 5344397"/>
                <a:gd name="connsiteY6" fmla="*/ 1765313 h 1880322"/>
                <a:gd name="connsiteX7" fmla="*/ 3687097 w 5344397"/>
                <a:gd name="connsiteY7" fmla="*/ 555945 h 1880322"/>
                <a:gd name="connsiteX8" fmla="*/ 4026310 w 5344397"/>
                <a:gd name="connsiteY8" fmla="*/ 659184 h 1880322"/>
                <a:gd name="connsiteX9" fmla="*/ 4188542 w 5344397"/>
                <a:gd name="connsiteY9" fmla="*/ 1116384 h 1880322"/>
                <a:gd name="connsiteX10" fmla="*/ 4881717 w 5344397"/>
                <a:gd name="connsiteY10" fmla="*/ 1175377 h 1880322"/>
                <a:gd name="connsiteX11" fmla="*/ 5279923 w 5344397"/>
                <a:gd name="connsiteY11" fmla="*/ 128242 h 1880322"/>
                <a:gd name="connsiteX12" fmla="*/ 5338917 w 5344397"/>
                <a:gd name="connsiteY12" fmla="*/ 54500 h 188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4397" h="1880322">
                  <a:moveTo>
                    <a:pt x="0" y="806667"/>
                  </a:moveTo>
                  <a:cubicBezTo>
                    <a:pt x="436306" y="574380"/>
                    <a:pt x="872613" y="342093"/>
                    <a:pt x="1106129" y="408461"/>
                  </a:cubicBezTo>
                  <a:cubicBezTo>
                    <a:pt x="1339645" y="474829"/>
                    <a:pt x="1295400" y="1158171"/>
                    <a:pt x="1401097" y="1204874"/>
                  </a:cubicBezTo>
                  <a:cubicBezTo>
                    <a:pt x="1506794" y="1251577"/>
                    <a:pt x="1627239" y="843538"/>
                    <a:pt x="1740310" y="688680"/>
                  </a:cubicBezTo>
                  <a:cubicBezTo>
                    <a:pt x="1853381" y="533822"/>
                    <a:pt x="1939413" y="113494"/>
                    <a:pt x="2079523" y="275726"/>
                  </a:cubicBezTo>
                  <a:cubicBezTo>
                    <a:pt x="2219633" y="437958"/>
                    <a:pt x="2354826" y="1413810"/>
                    <a:pt x="2580968" y="1662074"/>
                  </a:cubicBezTo>
                  <a:cubicBezTo>
                    <a:pt x="2807110" y="1910338"/>
                    <a:pt x="3252020" y="1949668"/>
                    <a:pt x="3436375" y="1765313"/>
                  </a:cubicBezTo>
                  <a:cubicBezTo>
                    <a:pt x="3620730" y="1580958"/>
                    <a:pt x="3588775" y="740300"/>
                    <a:pt x="3687097" y="555945"/>
                  </a:cubicBezTo>
                  <a:cubicBezTo>
                    <a:pt x="3785420" y="371590"/>
                    <a:pt x="3942736" y="565778"/>
                    <a:pt x="4026310" y="659184"/>
                  </a:cubicBezTo>
                  <a:cubicBezTo>
                    <a:pt x="4109884" y="752590"/>
                    <a:pt x="4045974" y="1030352"/>
                    <a:pt x="4188542" y="1116384"/>
                  </a:cubicBezTo>
                  <a:cubicBezTo>
                    <a:pt x="4331110" y="1202416"/>
                    <a:pt x="4699820" y="1340067"/>
                    <a:pt x="4881717" y="1175377"/>
                  </a:cubicBezTo>
                  <a:cubicBezTo>
                    <a:pt x="5063614" y="1010687"/>
                    <a:pt x="5203723" y="315055"/>
                    <a:pt x="5279923" y="128242"/>
                  </a:cubicBezTo>
                  <a:cubicBezTo>
                    <a:pt x="5356123" y="-58571"/>
                    <a:pt x="5347520" y="-2036"/>
                    <a:pt x="5338917" y="545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42F94D-F322-900A-77AF-CE30D2C2B672}"/>
                </a:ext>
              </a:extLst>
            </p:cNvPr>
            <p:cNvSpPr txBox="1"/>
            <p:nvPr/>
          </p:nvSpPr>
          <p:spPr>
            <a:xfrm>
              <a:off x="7863301" y="4160564"/>
              <a:ext cx="1298753" cy="276999"/>
            </a:xfrm>
            <a:prstGeom prst="rect">
              <a:avLst/>
            </a:prstGeom>
            <a:noFill/>
          </p:spPr>
          <p:txBody>
            <a:bodyPr wrap="none" rtlCol="0">
              <a:spAutoFit/>
            </a:bodyPr>
            <a:lstStyle/>
            <a:p>
              <a:r>
                <a:rPr lang="en-US" sz="1200"/>
                <a:t>Global minimum</a:t>
              </a:r>
            </a:p>
          </p:txBody>
        </p:sp>
        <p:sp>
          <p:nvSpPr>
            <p:cNvPr id="15" name="TextBox 14">
              <a:extLst>
                <a:ext uri="{FF2B5EF4-FFF2-40B4-BE49-F238E27FC236}">
                  <a16:creationId xmlns:a16="http://schemas.microsoft.com/office/drawing/2014/main" id="{65DC745F-E87E-10DE-E38D-C6F930A0963E}"/>
                </a:ext>
              </a:extLst>
            </p:cNvPr>
            <p:cNvSpPr txBox="1"/>
            <p:nvPr/>
          </p:nvSpPr>
          <p:spPr>
            <a:xfrm>
              <a:off x="6484271" y="3607788"/>
              <a:ext cx="1219693" cy="276999"/>
            </a:xfrm>
            <a:prstGeom prst="rect">
              <a:avLst/>
            </a:prstGeom>
            <a:noFill/>
          </p:spPr>
          <p:txBody>
            <a:bodyPr wrap="none" rtlCol="0">
              <a:spAutoFit/>
            </a:bodyPr>
            <a:lstStyle/>
            <a:p>
              <a:r>
                <a:rPr lang="en-US" sz="1200"/>
                <a:t>Local minimum</a:t>
              </a:r>
            </a:p>
          </p:txBody>
        </p:sp>
        <p:sp>
          <p:nvSpPr>
            <p:cNvPr id="16" name="TextBox 15">
              <a:extLst>
                <a:ext uri="{FF2B5EF4-FFF2-40B4-BE49-F238E27FC236}">
                  <a16:creationId xmlns:a16="http://schemas.microsoft.com/office/drawing/2014/main" id="{E4003360-F334-4440-E9AD-16AF06EF8CC7}"/>
                </a:ext>
              </a:extLst>
            </p:cNvPr>
            <p:cNvSpPr txBox="1"/>
            <p:nvPr/>
          </p:nvSpPr>
          <p:spPr>
            <a:xfrm>
              <a:off x="9313086" y="3607787"/>
              <a:ext cx="1219693" cy="276999"/>
            </a:xfrm>
            <a:prstGeom prst="rect">
              <a:avLst/>
            </a:prstGeom>
            <a:noFill/>
          </p:spPr>
          <p:txBody>
            <a:bodyPr wrap="none" rtlCol="0">
              <a:spAutoFit/>
            </a:bodyPr>
            <a:lstStyle/>
            <a:p>
              <a:r>
                <a:rPr lang="en-US" sz="1200"/>
                <a:t>Local minimum</a:t>
              </a:r>
            </a:p>
          </p:txBody>
        </p:sp>
        <p:sp>
          <p:nvSpPr>
            <p:cNvPr id="17" name="Oval 16">
              <a:extLst>
                <a:ext uri="{FF2B5EF4-FFF2-40B4-BE49-F238E27FC236}">
                  <a16:creationId xmlns:a16="http://schemas.microsoft.com/office/drawing/2014/main" id="{C055F258-87BC-9F84-A2A9-D4201066C8CF}"/>
                </a:ext>
              </a:extLst>
            </p:cNvPr>
            <p:cNvSpPr/>
            <p:nvPr/>
          </p:nvSpPr>
          <p:spPr>
            <a:xfrm>
              <a:off x="6929989" y="2925152"/>
              <a:ext cx="136891" cy="13689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9359FF8-B959-F911-C54B-20CB1992133B}"/>
                </a:ext>
              </a:extLst>
            </p:cNvPr>
            <p:cNvCxnSpPr>
              <a:cxnSpLocks/>
            </p:cNvCxnSpPr>
            <p:nvPr/>
          </p:nvCxnSpPr>
          <p:spPr>
            <a:xfrm>
              <a:off x="7066880" y="3138393"/>
              <a:ext cx="27238" cy="296647"/>
            </a:xfrm>
            <a:prstGeom prst="straightConnector1">
              <a:avLst/>
            </a:pr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2F95C21E-87B9-65B6-6295-0422A0CBD308}"/>
                </a:ext>
              </a:extLst>
            </p:cNvPr>
            <p:cNvSpPr txBox="1"/>
            <p:nvPr/>
          </p:nvSpPr>
          <p:spPr>
            <a:xfrm>
              <a:off x="7998281" y="4353086"/>
              <a:ext cx="1033299" cy="251732"/>
            </a:xfrm>
            <a:prstGeom prst="rect">
              <a:avLst/>
            </a:prstGeom>
            <a:noFill/>
          </p:spPr>
          <p:txBody>
            <a:bodyPr wrap="none" rtlCol="0">
              <a:spAutoFit/>
            </a:bodyPr>
            <a:lstStyle/>
            <a:p>
              <a:r>
                <a:rPr lang="en-US" sz="1200" b="1" i="1" err="1"/>
                <a:t>RosettaRelax</a:t>
              </a:r>
              <a:endParaRPr lang="en-US" sz="1200" b="1" i="1"/>
            </a:p>
          </p:txBody>
        </p:sp>
        <p:sp>
          <p:nvSpPr>
            <p:cNvPr id="3" name="TextBox 2">
              <a:extLst>
                <a:ext uri="{FF2B5EF4-FFF2-40B4-BE49-F238E27FC236}">
                  <a16:creationId xmlns:a16="http://schemas.microsoft.com/office/drawing/2014/main" id="{86E9C327-D0B6-0FBC-8505-0A67025573C5}"/>
                </a:ext>
              </a:extLst>
            </p:cNvPr>
            <p:cNvSpPr txBox="1"/>
            <p:nvPr/>
          </p:nvSpPr>
          <p:spPr>
            <a:xfrm>
              <a:off x="6568023" y="3879439"/>
              <a:ext cx="1219694" cy="461665"/>
            </a:xfrm>
            <a:prstGeom prst="rect">
              <a:avLst/>
            </a:prstGeom>
            <a:noFill/>
          </p:spPr>
          <p:txBody>
            <a:bodyPr wrap="square" rtlCol="0">
              <a:spAutoFit/>
            </a:bodyPr>
            <a:lstStyle/>
            <a:p>
              <a:r>
                <a:rPr lang="en-US" sz="1200" b="1"/>
                <a:t>L-BFGS </a:t>
              </a:r>
              <a:r>
                <a:rPr lang="en-US" sz="1200" b="1" err="1"/>
                <a:t>minimisation</a:t>
              </a:r>
              <a:endParaRPr lang="en-US" sz="1200" b="1"/>
            </a:p>
          </p:txBody>
        </p:sp>
      </p:grpSp>
    </p:spTree>
    <p:extLst>
      <p:ext uri="{BB962C8B-B14F-4D97-AF65-F5344CB8AC3E}">
        <p14:creationId xmlns:p14="http://schemas.microsoft.com/office/powerpoint/2010/main" val="24782707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C00A0-BB4E-56DF-8E2D-9A98A295276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6230BF-A6AC-C1FC-3A4D-BCB899D67A06}"/>
              </a:ext>
            </a:extLst>
          </p:cNvPr>
          <p:cNvSpPr>
            <a:spLocks noGrp="1"/>
          </p:cNvSpPr>
          <p:nvPr>
            <p:ph type="title"/>
          </p:nvPr>
        </p:nvSpPr>
        <p:spPr>
          <a:xfrm>
            <a:off x="1003167" y="848167"/>
            <a:ext cx="8919766" cy="852487"/>
          </a:xfrm>
        </p:spPr>
        <p:txBody>
          <a:bodyPr>
            <a:normAutofit/>
          </a:bodyPr>
          <a:lstStyle/>
          <a:p>
            <a:r>
              <a:rPr lang="en-US"/>
              <a:t>Energy </a:t>
            </a:r>
            <a:r>
              <a:rPr lang="en-US" err="1"/>
              <a:t>minimisation</a:t>
            </a:r>
            <a:endParaRPr lang="en-US"/>
          </a:p>
        </p:txBody>
      </p:sp>
      <p:sp>
        <p:nvSpPr>
          <p:cNvPr id="8" name="TextBox 7">
            <a:extLst>
              <a:ext uri="{FF2B5EF4-FFF2-40B4-BE49-F238E27FC236}">
                <a16:creationId xmlns:a16="http://schemas.microsoft.com/office/drawing/2014/main" id="{8CFD8EE9-E14C-34D3-2945-8D4A274666AA}"/>
              </a:ext>
            </a:extLst>
          </p:cNvPr>
          <p:cNvSpPr txBox="1"/>
          <p:nvPr/>
        </p:nvSpPr>
        <p:spPr>
          <a:xfrm>
            <a:off x="882127" y="1916073"/>
            <a:ext cx="10811435" cy="4412426"/>
          </a:xfrm>
          <a:prstGeom prst="rect">
            <a:avLst/>
          </a:prstGeom>
          <a:noFill/>
        </p:spPr>
        <p:txBody>
          <a:bodyPr wrap="square">
            <a:spAutoFit/>
          </a:bodyPr>
          <a:lstStyle/>
          <a:p>
            <a:pPr>
              <a:lnSpc>
                <a:spcPts val="1350"/>
              </a:lnSpc>
              <a:buNone/>
            </a:pPr>
            <a:r>
              <a:rPr lang="en-US" b="1">
                <a:solidFill>
                  <a:schemeClr val="tx1">
                    <a:lumMod val="50000"/>
                    <a:lumOff val="50000"/>
                  </a:schemeClr>
                </a:solidFill>
                <a:effectLst/>
                <a:latin typeface="Menlo" panose="020B0609030804020204" pitchFamily="49" charset="0"/>
              </a:rPr>
              <a:t>#</a:t>
            </a:r>
            <a:r>
              <a:rPr lang="en-US" b="0">
                <a:solidFill>
                  <a:schemeClr val="tx1">
                    <a:lumMod val="50000"/>
                    <a:lumOff val="50000"/>
                  </a:schemeClr>
                </a:solidFill>
                <a:effectLst/>
                <a:latin typeface="Menlo" panose="020B0609030804020204" pitchFamily="49" charset="0"/>
              </a:rPr>
              <a:t> </a:t>
            </a:r>
            <a:r>
              <a:rPr lang="en-US" b="1" i="1">
                <a:solidFill>
                  <a:schemeClr val="tx1">
                    <a:lumMod val="50000"/>
                    <a:lumOff val="50000"/>
                  </a:schemeClr>
                </a:solidFill>
                <a:effectLst/>
                <a:latin typeface="Menlo" panose="020B0609030804020204" pitchFamily="49" charset="0"/>
              </a:rPr>
              <a:t>Create the system</a:t>
            </a:r>
          </a:p>
          <a:p>
            <a:pPr>
              <a:lnSpc>
                <a:spcPts val="1350"/>
              </a:lnSpc>
              <a:buNone/>
            </a:pPr>
            <a:endParaRPr lang="en-US" b="0">
              <a:solidFill>
                <a:srgbClr val="268BD2"/>
              </a:solidFill>
              <a:effectLst/>
              <a:latin typeface="Menlo" panose="020B0609030804020204" pitchFamily="49" charset="0"/>
            </a:endParaRPr>
          </a:p>
          <a:p>
            <a:pPr>
              <a:lnSpc>
                <a:spcPts val="1350"/>
              </a:lnSpc>
              <a:buNone/>
            </a:pPr>
            <a:r>
              <a:rPr lang="en-US" b="0">
                <a:solidFill>
                  <a:srgbClr val="268BD2"/>
                </a:solidFill>
                <a:effectLst/>
                <a:latin typeface="Menlo" panose="020B0609030804020204" pitchFamily="49" charset="0"/>
              </a:rPr>
              <a:t>system</a:t>
            </a:r>
            <a:r>
              <a:rPr lang="en-US" b="0">
                <a:solidFill>
                  <a:srgbClr val="839496"/>
                </a:solidFill>
                <a:effectLst/>
                <a:latin typeface="Menlo" panose="020B0609030804020204" pitchFamily="49" charset="0"/>
              </a:rPr>
              <a:t> </a:t>
            </a:r>
            <a:r>
              <a:rPr lang="en-US" b="0">
                <a:solidFill>
                  <a:srgbClr val="859900"/>
                </a:solidFill>
                <a:effectLst/>
                <a:latin typeface="Menlo" panose="020B0609030804020204" pitchFamily="49" charset="0"/>
              </a:rPr>
              <a:t>=</a:t>
            </a:r>
            <a:r>
              <a:rPr lang="en-US" b="0">
                <a:solidFill>
                  <a:srgbClr val="839496"/>
                </a:solidFill>
                <a:effectLst/>
                <a:latin typeface="Menlo" panose="020B0609030804020204" pitchFamily="49" charset="0"/>
              </a:rPr>
              <a:t> </a:t>
            </a:r>
            <a:r>
              <a:rPr lang="en-US" b="0" err="1">
                <a:solidFill>
                  <a:srgbClr val="268BD2"/>
                </a:solidFill>
                <a:effectLst/>
                <a:latin typeface="Menlo" panose="020B0609030804020204" pitchFamily="49" charset="0"/>
              </a:rPr>
              <a:t>forcefield</a:t>
            </a:r>
            <a:r>
              <a:rPr lang="en-US" b="0" err="1">
                <a:solidFill>
                  <a:srgbClr val="839496"/>
                </a:solidFill>
                <a:effectLst/>
                <a:latin typeface="Menlo" panose="020B0609030804020204" pitchFamily="49" charset="0"/>
              </a:rPr>
              <a:t>.createSystem</a:t>
            </a:r>
            <a:r>
              <a:rPr lang="en-US" b="0">
                <a:solidFill>
                  <a:srgbClr val="839496"/>
                </a:solidFill>
                <a:effectLst/>
                <a:latin typeface="Menlo" panose="020B0609030804020204" pitchFamily="49" charset="0"/>
              </a:rPr>
              <a:t>(</a:t>
            </a:r>
            <a:r>
              <a:rPr lang="en-US" b="0" err="1">
                <a:solidFill>
                  <a:srgbClr val="268BD2"/>
                </a:solidFill>
                <a:effectLst/>
                <a:latin typeface="Menlo" panose="020B0609030804020204" pitchFamily="49" charset="0"/>
              </a:rPr>
              <a:t>pdb</a:t>
            </a:r>
            <a:r>
              <a:rPr lang="en-US" b="0" err="1">
                <a:solidFill>
                  <a:srgbClr val="839496"/>
                </a:solidFill>
                <a:effectLst/>
                <a:latin typeface="Menlo" panose="020B0609030804020204" pitchFamily="49" charset="0"/>
              </a:rPr>
              <a:t>.topology</a:t>
            </a:r>
            <a:r>
              <a:rPr lang="en-US" b="0">
                <a:solidFill>
                  <a:srgbClr val="839496"/>
                </a:solidFill>
                <a:effectLst/>
                <a:latin typeface="Menlo" panose="020B0609030804020204" pitchFamily="49" charset="0"/>
              </a:rPr>
              <a:t>, </a:t>
            </a:r>
            <a:r>
              <a:rPr lang="en-US" b="0" err="1">
                <a:solidFill>
                  <a:srgbClr val="839496"/>
                </a:solidFill>
                <a:effectLst/>
                <a:latin typeface="Menlo" panose="020B0609030804020204" pitchFamily="49" charset="0"/>
              </a:rPr>
              <a:t>nonbondedMethod</a:t>
            </a:r>
            <a:r>
              <a:rPr lang="en-US" b="0">
                <a:solidFill>
                  <a:srgbClr val="859900"/>
                </a:solidFill>
                <a:effectLst/>
                <a:latin typeface="Menlo" panose="020B0609030804020204" pitchFamily="49" charset="0"/>
              </a:rPr>
              <a:t>=</a:t>
            </a:r>
            <a:r>
              <a:rPr lang="en-US" b="0" err="1">
                <a:solidFill>
                  <a:srgbClr val="CB4B16"/>
                </a:solidFill>
                <a:effectLst/>
                <a:latin typeface="Menlo" panose="020B0609030804020204" pitchFamily="49" charset="0"/>
              </a:rPr>
              <a:t>app</a:t>
            </a:r>
            <a:r>
              <a:rPr lang="en-US" b="0" err="1">
                <a:solidFill>
                  <a:srgbClr val="839496"/>
                </a:solidFill>
                <a:effectLst/>
                <a:latin typeface="Menlo" panose="020B0609030804020204" pitchFamily="49" charset="0"/>
              </a:rPr>
              <a:t>.</a:t>
            </a:r>
            <a:r>
              <a:rPr lang="en-US" b="0" err="1">
                <a:solidFill>
                  <a:srgbClr val="CB4B16"/>
                </a:solidFill>
                <a:effectLst/>
                <a:latin typeface="Menlo" panose="020B0609030804020204" pitchFamily="49" charset="0"/>
              </a:rPr>
              <a:t>PME</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a:p>
            <a:pPr>
              <a:lnSpc>
                <a:spcPts val="1350"/>
              </a:lnSpc>
              <a:buNone/>
            </a:pPr>
            <a:r>
              <a:rPr lang="en-US" b="0" err="1">
                <a:solidFill>
                  <a:srgbClr val="839496"/>
                </a:solidFill>
                <a:effectLst/>
                <a:latin typeface="Menlo" panose="020B0609030804020204" pitchFamily="49" charset="0"/>
              </a:rPr>
              <a:t>nonbondedCutoff</a:t>
            </a:r>
            <a:r>
              <a:rPr lang="en-US" b="0">
                <a:solidFill>
                  <a:srgbClr val="859900"/>
                </a:solidFill>
                <a:effectLst/>
                <a:latin typeface="Menlo" panose="020B0609030804020204" pitchFamily="49" charset="0"/>
              </a:rPr>
              <a:t>=</a:t>
            </a:r>
            <a:r>
              <a:rPr lang="en-US" b="0">
                <a:solidFill>
                  <a:srgbClr val="D33682"/>
                </a:solidFill>
                <a:effectLst/>
                <a:latin typeface="Menlo" panose="020B0609030804020204" pitchFamily="49" charset="0"/>
              </a:rPr>
              <a:t>1.0</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unit.nanometers</a:t>
            </a:r>
            <a:r>
              <a:rPr lang="en-US" b="0">
                <a:solidFill>
                  <a:srgbClr val="839496"/>
                </a:solidFill>
                <a:effectLst/>
                <a:latin typeface="Menlo" panose="020B0609030804020204" pitchFamily="49" charset="0"/>
              </a:rPr>
              <a:t>, constraints</a:t>
            </a:r>
            <a:r>
              <a:rPr lang="en-US" b="0">
                <a:solidFill>
                  <a:srgbClr val="859900"/>
                </a:solidFill>
                <a:effectLst/>
                <a:latin typeface="Menlo" panose="020B0609030804020204" pitchFamily="49" charset="0"/>
              </a:rPr>
              <a:t>=</a:t>
            </a:r>
            <a:r>
              <a:rPr lang="en-US" b="0" err="1">
                <a:solidFill>
                  <a:srgbClr val="CB4B16"/>
                </a:solidFill>
                <a:effectLst/>
                <a:latin typeface="Menlo" panose="020B0609030804020204" pitchFamily="49" charset="0"/>
              </a:rPr>
              <a:t>app</a:t>
            </a:r>
            <a:r>
              <a:rPr lang="en-US" b="0" err="1">
                <a:solidFill>
                  <a:srgbClr val="839496"/>
                </a:solidFill>
                <a:effectLst/>
                <a:latin typeface="Menlo" panose="020B0609030804020204" pitchFamily="49" charset="0"/>
              </a:rPr>
              <a:t>.HBonds</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a:p>
            <a:pPr>
              <a:lnSpc>
                <a:spcPts val="1350"/>
              </a:lnSpc>
              <a:buNone/>
            </a:pPr>
            <a:r>
              <a:rPr lang="en-US" b="0">
                <a:solidFill>
                  <a:srgbClr val="268BD2"/>
                </a:solidFill>
                <a:effectLst/>
                <a:latin typeface="Menlo" panose="020B0609030804020204" pitchFamily="49" charset="0"/>
              </a:rPr>
              <a:t>integrator</a:t>
            </a:r>
            <a:r>
              <a:rPr lang="en-US" b="0">
                <a:solidFill>
                  <a:srgbClr val="839496"/>
                </a:solidFill>
                <a:effectLst/>
                <a:latin typeface="Menlo" panose="020B0609030804020204" pitchFamily="49" charset="0"/>
              </a:rPr>
              <a:t> </a:t>
            </a:r>
            <a:r>
              <a:rPr lang="en-US" b="0">
                <a:solidFill>
                  <a:srgbClr val="859900"/>
                </a:solidFill>
                <a:effectLst/>
                <a:latin typeface="Menlo" panose="020B0609030804020204" pitchFamily="49" charset="0"/>
              </a:rPr>
              <a:t>=</a:t>
            </a:r>
            <a:r>
              <a:rPr lang="en-US" b="0">
                <a:solidFill>
                  <a:srgbClr val="839496"/>
                </a:solidFill>
                <a:effectLst/>
                <a:latin typeface="Menlo" panose="020B0609030804020204" pitchFamily="49" charset="0"/>
              </a:rPr>
              <a:t> </a:t>
            </a:r>
            <a:r>
              <a:rPr lang="en-US" b="0" err="1">
                <a:solidFill>
                  <a:srgbClr val="CB4B16"/>
                </a:solidFill>
                <a:effectLst/>
                <a:latin typeface="Menlo" panose="020B0609030804020204" pitchFamily="49" charset="0"/>
              </a:rPr>
              <a:t>om</a:t>
            </a:r>
            <a:r>
              <a:rPr lang="en-US" b="0" err="1">
                <a:solidFill>
                  <a:srgbClr val="839496"/>
                </a:solidFill>
                <a:effectLst/>
                <a:latin typeface="Menlo" panose="020B0609030804020204" pitchFamily="49" charset="0"/>
              </a:rPr>
              <a:t>.LangevinIntegrator</a:t>
            </a:r>
            <a:r>
              <a:rPr lang="en-US" b="0">
                <a:solidFill>
                  <a:srgbClr val="839496"/>
                </a:solidFill>
                <a:effectLst/>
                <a:latin typeface="Menlo" panose="020B0609030804020204" pitchFamily="49" charset="0"/>
              </a:rPr>
              <a:t>(</a:t>
            </a:r>
            <a:r>
              <a:rPr lang="en-US" b="0">
                <a:solidFill>
                  <a:srgbClr val="D33682"/>
                </a:solidFill>
                <a:effectLst/>
                <a:latin typeface="Menlo" panose="020B0609030804020204" pitchFamily="49" charset="0"/>
              </a:rPr>
              <a:t>300</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unit.kelvin</a:t>
            </a:r>
            <a:r>
              <a:rPr lang="en-US" b="0">
                <a:solidFill>
                  <a:srgbClr val="839496"/>
                </a:solidFill>
                <a:effectLst/>
                <a:latin typeface="Menlo" panose="020B0609030804020204" pitchFamily="49" charset="0"/>
              </a:rPr>
              <a:t>, </a:t>
            </a:r>
            <a:r>
              <a:rPr lang="en-US" b="0">
                <a:solidFill>
                  <a:srgbClr val="D33682"/>
                </a:solidFill>
                <a:effectLst/>
                <a:latin typeface="Menlo" panose="020B0609030804020204" pitchFamily="49" charset="0"/>
              </a:rPr>
              <a:t>1.0</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unit.picoseconds</a:t>
            </a:r>
            <a:r>
              <a:rPr lang="en-US" b="0">
                <a:solidFill>
                  <a:srgbClr val="839496"/>
                </a:solidFill>
                <a:effectLst/>
                <a:latin typeface="Menlo" panose="020B0609030804020204" pitchFamily="49" charset="0"/>
              </a:rPr>
              <a:t>,</a:t>
            </a:r>
          </a:p>
          <a:p>
            <a:pPr>
              <a:lnSpc>
                <a:spcPts val="1350"/>
              </a:lnSpc>
              <a:buNone/>
            </a:pPr>
            <a:endParaRPr lang="en-US">
              <a:solidFill>
                <a:srgbClr val="839496"/>
              </a:solidFill>
              <a:latin typeface="Menlo" panose="020B0609030804020204" pitchFamily="49" charset="0"/>
            </a:endParaRPr>
          </a:p>
          <a:p>
            <a:pPr>
              <a:lnSpc>
                <a:spcPts val="1350"/>
              </a:lnSpc>
              <a:buNone/>
            </a:pPr>
            <a:r>
              <a:rPr lang="en-US" b="0">
                <a:solidFill>
                  <a:srgbClr val="D33682"/>
                </a:solidFill>
                <a:effectLst/>
                <a:latin typeface="Menlo" panose="020B0609030804020204" pitchFamily="49" charset="0"/>
              </a:rPr>
              <a:t>2.0</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unit.femtoseconds</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a:p>
            <a:pPr>
              <a:lnSpc>
                <a:spcPts val="1350"/>
              </a:lnSpc>
              <a:buNone/>
            </a:pPr>
            <a:br>
              <a:rPr lang="en-US" b="0">
                <a:solidFill>
                  <a:srgbClr val="839496"/>
                </a:solidFill>
                <a:effectLst/>
                <a:latin typeface="Menlo" panose="020B0609030804020204" pitchFamily="49" charset="0"/>
              </a:rPr>
            </a:br>
            <a:r>
              <a:rPr lang="en-US" b="1" i="1">
                <a:solidFill>
                  <a:srgbClr val="586E75"/>
                </a:solidFill>
                <a:effectLst/>
                <a:latin typeface="Menlo" panose="020B0609030804020204" pitchFamily="49" charset="0"/>
              </a:rPr>
              <a:t># Create Context</a:t>
            </a:r>
          </a:p>
          <a:p>
            <a:pPr>
              <a:lnSpc>
                <a:spcPts val="1350"/>
              </a:lnSpc>
              <a:buNone/>
            </a:pPr>
            <a:endParaRPr lang="en-US" b="0">
              <a:solidFill>
                <a:srgbClr val="839496"/>
              </a:solidFill>
              <a:effectLst/>
              <a:latin typeface="Menlo" panose="020B0609030804020204" pitchFamily="49" charset="0"/>
            </a:endParaRPr>
          </a:p>
          <a:p>
            <a:pPr>
              <a:lnSpc>
                <a:spcPts val="1350"/>
              </a:lnSpc>
              <a:buNone/>
            </a:pPr>
            <a:r>
              <a:rPr lang="en-US" b="0">
                <a:solidFill>
                  <a:srgbClr val="268BD2"/>
                </a:solidFill>
                <a:effectLst/>
                <a:latin typeface="Menlo" panose="020B0609030804020204" pitchFamily="49" charset="0"/>
              </a:rPr>
              <a:t>simulation</a:t>
            </a:r>
            <a:r>
              <a:rPr lang="en-US" b="0">
                <a:solidFill>
                  <a:srgbClr val="839496"/>
                </a:solidFill>
                <a:effectLst/>
                <a:latin typeface="Menlo" panose="020B0609030804020204" pitchFamily="49" charset="0"/>
              </a:rPr>
              <a:t> </a:t>
            </a:r>
            <a:r>
              <a:rPr lang="en-US" b="0">
                <a:solidFill>
                  <a:srgbClr val="859900"/>
                </a:solidFill>
                <a:effectLst/>
                <a:latin typeface="Menlo" panose="020B0609030804020204" pitchFamily="49" charset="0"/>
              </a:rPr>
              <a:t>=</a:t>
            </a:r>
            <a:r>
              <a:rPr lang="en-US" b="0">
                <a:solidFill>
                  <a:srgbClr val="839496"/>
                </a:solidFill>
                <a:effectLst/>
                <a:latin typeface="Menlo" panose="020B0609030804020204" pitchFamily="49" charset="0"/>
              </a:rPr>
              <a:t> </a:t>
            </a:r>
            <a:r>
              <a:rPr lang="en-US" b="0" err="1">
                <a:solidFill>
                  <a:srgbClr val="CB4B16"/>
                </a:solidFill>
                <a:effectLst/>
                <a:latin typeface="Menlo" panose="020B0609030804020204" pitchFamily="49" charset="0"/>
              </a:rPr>
              <a:t>app</a:t>
            </a:r>
            <a:r>
              <a:rPr lang="en-US" b="0" err="1">
                <a:solidFill>
                  <a:srgbClr val="839496"/>
                </a:solidFill>
                <a:effectLst/>
                <a:latin typeface="Menlo" panose="020B0609030804020204" pitchFamily="49" charset="0"/>
              </a:rPr>
              <a:t>.Simulation</a:t>
            </a:r>
            <a:r>
              <a:rPr lang="en-US" b="0">
                <a:solidFill>
                  <a:srgbClr val="839496"/>
                </a:solidFill>
                <a:effectLst/>
                <a:latin typeface="Menlo" panose="020B0609030804020204" pitchFamily="49" charset="0"/>
              </a:rPr>
              <a:t>(</a:t>
            </a:r>
            <a:r>
              <a:rPr lang="en-US" b="0" err="1">
                <a:solidFill>
                  <a:srgbClr val="268BD2"/>
                </a:solidFill>
                <a:effectLst/>
                <a:latin typeface="Menlo" panose="020B0609030804020204" pitchFamily="49" charset="0"/>
              </a:rPr>
              <a:t>pdb</a:t>
            </a:r>
            <a:r>
              <a:rPr lang="en-US" b="0" err="1">
                <a:solidFill>
                  <a:srgbClr val="839496"/>
                </a:solidFill>
                <a:effectLst/>
                <a:latin typeface="Menlo" panose="020B0609030804020204" pitchFamily="49" charset="0"/>
              </a:rPr>
              <a:t>.topology</a:t>
            </a:r>
            <a:r>
              <a:rPr lang="en-US" b="0">
                <a:solidFill>
                  <a:srgbClr val="839496"/>
                </a:solidFill>
                <a:effectLst/>
                <a:latin typeface="Menlo" panose="020B0609030804020204" pitchFamily="49" charset="0"/>
              </a:rPr>
              <a:t>, </a:t>
            </a:r>
            <a:r>
              <a:rPr lang="en-US" b="0">
                <a:solidFill>
                  <a:srgbClr val="268BD2"/>
                </a:solidFill>
                <a:effectLst/>
                <a:latin typeface="Menlo" panose="020B0609030804020204" pitchFamily="49" charset="0"/>
              </a:rPr>
              <a:t>system</a:t>
            </a:r>
            <a:r>
              <a:rPr lang="en-US" b="0">
                <a:solidFill>
                  <a:srgbClr val="839496"/>
                </a:solidFill>
                <a:effectLst/>
                <a:latin typeface="Menlo" panose="020B0609030804020204" pitchFamily="49" charset="0"/>
              </a:rPr>
              <a:t>, </a:t>
            </a:r>
            <a:r>
              <a:rPr lang="en-US" b="0">
                <a:solidFill>
                  <a:srgbClr val="268BD2"/>
                </a:solidFill>
                <a:effectLst/>
                <a:latin typeface="Menlo" panose="020B0609030804020204" pitchFamily="49" charset="0"/>
              </a:rPr>
              <a:t>integrator</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a:p>
            <a:pPr>
              <a:lnSpc>
                <a:spcPts val="1350"/>
              </a:lnSpc>
              <a:buNone/>
            </a:pPr>
            <a:r>
              <a:rPr lang="en-US" b="0" err="1">
                <a:solidFill>
                  <a:srgbClr val="268BD2"/>
                </a:solidFill>
                <a:effectLst/>
                <a:latin typeface="Menlo" panose="020B0609030804020204" pitchFamily="49" charset="0"/>
              </a:rPr>
              <a:t>simulation</a:t>
            </a:r>
            <a:r>
              <a:rPr lang="en-US" b="0" err="1">
                <a:solidFill>
                  <a:srgbClr val="839496"/>
                </a:solidFill>
                <a:effectLst/>
                <a:latin typeface="Menlo" panose="020B0609030804020204" pitchFamily="49" charset="0"/>
              </a:rPr>
              <a:t>.context.setPositions</a:t>
            </a:r>
            <a:r>
              <a:rPr lang="en-US" b="0">
                <a:solidFill>
                  <a:srgbClr val="839496"/>
                </a:solidFill>
                <a:effectLst/>
                <a:latin typeface="Menlo" panose="020B0609030804020204" pitchFamily="49" charset="0"/>
              </a:rPr>
              <a:t>(</a:t>
            </a:r>
            <a:r>
              <a:rPr lang="en-US" b="0" err="1">
                <a:solidFill>
                  <a:srgbClr val="268BD2"/>
                </a:solidFill>
                <a:effectLst/>
                <a:latin typeface="Menlo" panose="020B0609030804020204" pitchFamily="49" charset="0"/>
              </a:rPr>
              <a:t>pdb</a:t>
            </a:r>
            <a:r>
              <a:rPr lang="en-US" b="0" err="1">
                <a:solidFill>
                  <a:srgbClr val="839496"/>
                </a:solidFill>
                <a:effectLst/>
                <a:latin typeface="Menlo" panose="020B0609030804020204" pitchFamily="49" charset="0"/>
              </a:rPr>
              <a:t>.positions</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a:p>
            <a:pPr>
              <a:lnSpc>
                <a:spcPts val="1350"/>
              </a:lnSpc>
              <a:buNone/>
            </a:pPr>
            <a:br>
              <a:rPr lang="en-US" b="0">
                <a:solidFill>
                  <a:srgbClr val="839496"/>
                </a:solidFill>
                <a:effectLst/>
                <a:latin typeface="Menlo" panose="020B0609030804020204" pitchFamily="49" charset="0"/>
              </a:rPr>
            </a:br>
            <a:r>
              <a:rPr lang="en-US" b="1" i="1">
                <a:solidFill>
                  <a:srgbClr val="586E75"/>
                </a:solidFill>
                <a:effectLst/>
                <a:latin typeface="Menlo" panose="020B0609030804020204" pitchFamily="49" charset="0"/>
              </a:rPr>
              <a:t># Perform energy minimization</a:t>
            </a:r>
          </a:p>
          <a:p>
            <a:pPr>
              <a:lnSpc>
                <a:spcPts val="1350"/>
              </a:lnSpc>
              <a:buNone/>
            </a:pPr>
            <a:endParaRPr lang="en-US" b="0">
              <a:solidFill>
                <a:srgbClr val="839496"/>
              </a:solidFill>
              <a:effectLst/>
              <a:latin typeface="Menlo" panose="020B0609030804020204" pitchFamily="49" charset="0"/>
            </a:endParaRPr>
          </a:p>
          <a:p>
            <a:pPr>
              <a:lnSpc>
                <a:spcPts val="1350"/>
              </a:lnSpc>
              <a:buNone/>
            </a:pPr>
            <a:r>
              <a:rPr lang="en-US" b="0" err="1">
                <a:solidFill>
                  <a:srgbClr val="268BD2"/>
                </a:solidFill>
                <a:effectLst/>
                <a:latin typeface="Menlo" panose="020B0609030804020204" pitchFamily="49" charset="0"/>
              </a:rPr>
              <a:t>simulation</a:t>
            </a:r>
            <a:r>
              <a:rPr lang="en-US" b="0" err="1">
                <a:solidFill>
                  <a:srgbClr val="839496"/>
                </a:solidFill>
                <a:effectLst/>
                <a:latin typeface="Menlo" panose="020B0609030804020204" pitchFamily="49" charset="0"/>
              </a:rPr>
              <a:t>.minimizeEnergy</a:t>
            </a:r>
            <a:r>
              <a:rPr lang="en-US" b="0">
                <a:solidFill>
                  <a:srgbClr val="839496"/>
                </a:solidFill>
                <a:effectLst/>
                <a:latin typeface="Menlo" panose="020B0609030804020204" pitchFamily="49" charset="0"/>
              </a:rPr>
              <a:t>(</a:t>
            </a:r>
            <a:r>
              <a:rPr lang="en-US" b="0" err="1">
                <a:solidFill>
                  <a:srgbClr val="839496"/>
                </a:solidFill>
                <a:effectLst/>
                <a:latin typeface="Menlo" panose="020B0609030804020204" pitchFamily="49" charset="0"/>
              </a:rPr>
              <a:t>maxIterations</a:t>
            </a:r>
            <a:r>
              <a:rPr lang="en-US" b="0">
                <a:solidFill>
                  <a:srgbClr val="859900"/>
                </a:solidFill>
                <a:effectLst/>
                <a:latin typeface="Menlo" panose="020B0609030804020204" pitchFamily="49" charset="0"/>
              </a:rPr>
              <a:t>=</a:t>
            </a:r>
            <a:r>
              <a:rPr lang="en-US" b="0">
                <a:solidFill>
                  <a:srgbClr val="D33682"/>
                </a:solidFill>
                <a:effectLst/>
                <a:latin typeface="Menlo" panose="020B0609030804020204" pitchFamily="49" charset="0"/>
              </a:rPr>
              <a:t>500</a:t>
            </a:r>
            <a:r>
              <a:rPr lang="en-US" b="0">
                <a:solidFill>
                  <a:srgbClr val="839496"/>
                </a:solidFill>
                <a:effectLst/>
                <a:latin typeface="Menlo" panose="020B0609030804020204" pitchFamily="49" charset="0"/>
              </a:rPr>
              <a:t>,</a:t>
            </a:r>
          </a:p>
          <a:p>
            <a:pPr>
              <a:lnSpc>
                <a:spcPts val="1350"/>
              </a:lnSpc>
              <a:buNone/>
            </a:pPr>
            <a:endParaRPr lang="en-US">
              <a:solidFill>
                <a:srgbClr val="839496"/>
              </a:solidFill>
              <a:latin typeface="Menlo" panose="020B0609030804020204" pitchFamily="49" charset="0"/>
            </a:endParaRPr>
          </a:p>
          <a:p>
            <a:pPr>
              <a:lnSpc>
                <a:spcPts val="1350"/>
              </a:lnSpc>
              <a:buNone/>
            </a:pPr>
            <a:r>
              <a:rPr lang="en-US" b="0">
                <a:solidFill>
                  <a:srgbClr val="839496"/>
                </a:solidFill>
                <a:effectLst/>
                <a:latin typeface="Menlo" panose="020B0609030804020204" pitchFamily="49" charset="0"/>
              </a:rPr>
              <a:t> tolerance</a:t>
            </a:r>
            <a:r>
              <a:rPr lang="en-US" b="0">
                <a:solidFill>
                  <a:srgbClr val="859900"/>
                </a:solidFill>
                <a:effectLst/>
                <a:latin typeface="Menlo" panose="020B0609030804020204" pitchFamily="49" charset="0"/>
              </a:rPr>
              <a:t>=</a:t>
            </a:r>
            <a:r>
              <a:rPr lang="en-US" b="0">
                <a:solidFill>
                  <a:srgbClr val="D33682"/>
                </a:solidFill>
                <a:effectLst/>
                <a:latin typeface="Menlo" panose="020B0609030804020204" pitchFamily="49" charset="0"/>
              </a:rPr>
              <a:t>10.0</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unit.kilojoule_per_mole</a:t>
            </a:r>
            <a:r>
              <a:rPr lang="en-US" b="0">
                <a:solidFill>
                  <a:srgbClr val="859900"/>
                </a:solidFill>
                <a:effectLst/>
                <a:latin typeface="Menlo" panose="020B0609030804020204" pitchFamily="49" charset="0"/>
              </a:rPr>
              <a:t>/</a:t>
            </a:r>
            <a:r>
              <a:rPr lang="en-US" b="0" err="1">
                <a:solidFill>
                  <a:srgbClr val="839496"/>
                </a:solidFill>
                <a:effectLst/>
                <a:latin typeface="Menlo" panose="020B0609030804020204" pitchFamily="49" charset="0"/>
              </a:rPr>
              <a:t>unit.nanometer</a:t>
            </a:r>
            <a:r>
              <a:rPr lang="en-US" b="0">
                <a:solidFill>
                  <a:srgbClr val="839496"/>
                </a:solidFill>
                <a:effectLst/>
                <a:latin typeface="Menlo" panose="020B0609030804020204" pitchFamily="49" charset="0"/>
              </a:rPr>
              <a:t>)</a:t>
            </a:r>
          </a:p>
          <a:p>
            <a:pPr>
              <a:lnSpc>
                <a:spcPts val="1350"/>
              </a:lnSpc>
              <a:buNone/>
            </a:pPr>
            <a:endParaRPr lang="en-US" b="0">
              <a:solidFill>
                <a:srgbClr val="839496"/>
              </a:solidFill>
              <a:effectLst/>
              <a:latin typeface="Menlo" panose="020B0609030804020204" pitchFamily="49" charset="0"/>
            </a:endParaRPr>
          </a:p>
        </p:txBody>
      </p:sp>
    </p:spTree>
    <p:extLst>
      <p:ext uri="{BB962C8B-B14F-4D97-AF65-F5344CB8AC3E}">
        <p14:creationId xmlns:p14="http://schemas.microsoft.com/office/powerpoint/2010/main" val="8161844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10D0D-87CC-434C-5FE2-63DE2FBA07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B1B207-EC15-081F-666C-21B68784A3AD}"/>
              </a:ext>
            </a:extLst>
          </p:cNvPr>
          <p:cNvSpPr>
            <a:spLocks noGrp="1"/>
          </p:cNvSpPr>
          <p:nvPr>
            <p:ph type="title"/>
          </p:nvPr>
        </p:nvSpPr>
        <p:spPr>
          <a:xfrm>
            <a:off x="492114" y="577557"/>
            <a:ext cx="10075737" cy="852487"/>
          </a:xfrm>
        </p:spPr>
        <p:txBody>
          <a:bodyPr>
            <a:normAutofit/>
          </a:bodyPr>
          <a:lstStyle/>
          <a:p>
            <a:r>
              <a:rPr lang="en-US"/>
              <a:t>Cavity detection in proteins</a:t>
            </a:r>
          </a:p>
        </p:txBody>
      </p:sp>
      <p:sp>
        <p:nvSpPr>
          <p:cNvPr id="8" name="TextBox 7">
            <a:extLst>
              <a:ext uri="{FF2B5EF4-FFF2-40B4-BE49-F238E27FC236}">
                <a16:creationId xmlns:a16="http://schemas.microsoft.com/office/drawing/2014/main" id="{E9ADF50B-2E20-7FDD-DCE9-63696EB837DC}"/>
              </a:ext>
            </a:extLst>
          </p:cNvPr>
          <p:cNvSpPr txBox="1"/>
          <p:nvPr/>
        </p:nvSpPr>
        <p:spPr>
          <a:xfrm>
            <a:off x="1700746" y="4965567"/>
            <a:ext cx="2930033" cy="369332"/>
          </a:xfrm>
          <a:prstGeom prst="rect">
            <a:avLst/>
          </a:prstGeom>
          <a:noFill/>
        </p:spPr>
        <p:txBody>
          <a:bodyPr wrap="none" rtlCol="0">
            <a:spAutoFit/>
          </a:bodyPr>
          <a:lstStyle/>
          <a:p>
            <a:r>
              <a:rPr lang="en-US" err="1"/>
              <a:t>pyKVfinder</a:t>
            </a:r>
            <a:r>
              <a:rPr lang="en-US"/>
              <a:t> (from </a:t>
            </a:r>
            <a:r>
              <a:rPr lang="en-US" err="1"/>
              <a:t>ChimeraX</a:t>
            </a:r>
            <a:r>
              <a:rPr lang="en-US"/>
              <a:t>)</a:t>
            </a:r>
          </a:p>
        </p:txBody>
      </p:sp>
      <p:sp>
        <p:nvSpPr>
          <p:cNvPr id="9" name="TextBox 8">
            <a:extLst>
              <a:ext uri="{FF2B5EF4-FFF2-40B4-BE49-F238E27FC236}">
                <a16:creationId xmlns:a16="http://schemas.microsoft.com/office/drawing/2014/main" id="{9E2B1E19-4BD2-6E7A-1864-14F98C1FC3DE}"/>
              </a:ext>
            </a:extLst>
          </p:cNvPr>
          <p:cNvSpPr txBox="1"/>
          <p:nvPr/>
        </p:nvSpPr>
        <p:spPr>
          <a:xfrm>
            <a:off x="6420200" y="4965567"/>
            <a:ext cx="5541325" cy="369332"/>
          </a:xfrm>
          <a:prstGeom prst="rect">
            <a:avLst/>
          </a:prstGeom>
          <a:noFill/>
        </p:spPr>
        <p:txBody>
          <a:bodyPr wrap="none" rtlCol="0">
            <a:spAutoFit/>
          </a:bodyPr>
          <a:lstStyle/>
          <a:p>
            <a:r>
              <a:rPr lang="en-US" err="1"/>
              <a:t>Fpocket</a:t>
            </a:r>
            <a:r>
              <a:rPr lang="en-US"/>
              <a:t> (more precise)  </a:t>
            </a:r>
            <a:r>
              <a:rPr lang="en-US" sz="1000">
                <a:hlinkClick r:id="rId3"/>
              </a:rPr>
              <a:t>https://pmc.ncbi.nlm.nih.gov/articles/PMC6791542/</a:t>
            </a:r>
            <a:r>
              <a:rPr lang="en-US" sz="1000"/>
              <a:t>) </a:t>
            </a:r>
            <a:endParaRPr lang="en-US"/>
          </a:p>
        </p:txBody>
      </p:sp>
      <p:pic>
        <p:nvPicPr>
          <p:cNvPr id="11" name="Picture 10" descr="A blue arrows in a circle&#10;&#10;AI-generated content may be incorrect.">
            <a:extLst>
              <a:ext uri="{FF2B5EF4-FFF2-40B4-BE49-F238E27FC236}">
                <a16:creationId xmlns:a16="http://schemas.microsoft.com/office/drawing/2014/main" id="{CBFB03AA-8432-BADD-15F2-2622A7D5C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547" y="2275925"/>
            <a:ext cx="3809996" cy="2566790"/>
          </a:xfrm>
          <a:prstGeom prst="rect">
            <a:avLst/>
          </a:prstGeom>
        </p:spPr>
      </p:pic>
      <p:pic>
        <p:nvPicPr>
          <p:cNvPr id="15" name="Picture 14" descr="A close-up of a structure&#10;&#10;AI-generated content may be incorrect.">
            <a:extLst>
              <a:ext uri="{FF2B5EF4-FFF2-40B4-BE49-F238E27FC236}">
                <a16:creationId xmlns:a16="http://schemas.microsoft.com/office/drawing/2014/main" id="{DE416CDC-B263-72F7-30D2-42D30DD7C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490" y="2215066"/>
            <a:ext cx="3563836" cy="2688508"/>
          </a:xfrm>
          <a:prstGeom prst="rect">
            <a:avLst/>
          </a:prstGeom>
        </p:spPr>
      </p:pic>
    </p:spTree>
    <p:extLst>
      <p:ext uri="{BB962C8B-B14F-4D97-AF65-F5344CB8AC3E}">
        <p14:creationId xmlns:p14="http://schemas.microsoft.com/office/powerpoint/2010/main" val="19029410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D14C-4550-5B3E-DCB8-1FDDE810B1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A80139-D595-652E-4CAB-4C486248C2AA}"/>
              </a:ext>
            </a:extLst>
          </p:cNvPr>
          <p:cNvSpPr>
            <a:spLocks noGrp="1"/>
          </p:cNvSpPr>
          <p:nvPr>
            <p:ph type="title"/>
          </p:nvPr>
        </p:nvSpPr>
        <p:spPr>
          <a:xfrm>
            <a:off x="492114" y="577557"/>
            <a:ext cx="10075737" cy="852487"/>
          </a:xfrm>
        </p:spPr>
        <p:txBody>
          <a:bodyPr>
            <a:normAutofit/>
          </a:bodyPr>
          <a:lstStyle/>
          <a:p>
            <a:r>
              <a:rPr lang="en-US" dirty="0"/>
              <a:t>Docking prep</a:t>
            </a:r>
          </a:p>
        </p:txBody>
      </p:sp>
      <p:sp>
        <p:nvSpPr>
          <p:cNvPr id="2" name="TextBox 1">
            <a:extLst>
              <a:ext uri="{FF2B5EF4-FFF2-40B4-BE49-F238E27FC236}">
                <a16:creationId xmlns:a16="http://schemas.microsoft.com/office/drawing/2014/main" id="{B8EC9925-DEAF-8449-2F75-B588E5C70281}"/>
              </a:ext>
            </a:extLst>
          </p:cNvPr>
          <p:cNvSpPr txBox="1"/>
          <p:nvPr/>
        </p:nvSpPr>
        <p:spPr>
          <a:xfrm>
            <a:off x="1188720" y="1972491"/>
            <a:ext cx="5886355" cy="1200329"/>
          </a:xfrm>
          <a:prstGeom prst="rect">
            <a:avLst/>
          </a:prstGeom>
          <a:noFill/>
        </p:spPr>
        <p:txBody>
          <a:bodyPr wrap="none" rtlCol="0">
            <a:spAutoFit/>
          </a:bodyPr>
          <a:lstStyle/>
          <a:p>
            <a:r>
              <a:rPr lang="en-US" dirty="0"/>
              <a:t>Chimera </a:t>
            </a:r>
            <a:r>
              <a:rPr lang="en-US" dirty="0" err="1"/>
              <a:t>dockprep</a:t>
            </a:r>
            <a:endParaRPr lang="en-US" dirty="0"/>
          </a:p>
          <a:p>
            <a:endParaRPr lang="en-US" dirty="0"/>
          </a:p>
          <a:p>
            <a:r>
              <a:rPr lang="en-US" dirty="0"/>
              <a:t>To select </a:t>
            </a:r>
            <a:r>
              <a:rPr lang="en-US" dirty="0" err="1"/>
              <a:t>centre</a:t>
            </a:r>
            <a:r>
              <a:rPr lang="en-US" dirty="0"/>
              <a:t> of the cavity: </a:t>
            </a:r>
            <a:r>
              <a:rPr lang="en-US" b="1" i="1" dirty="0"/>
              <a:t>measure center </a:t>
            </a:r>
            <a:r>
              <a:rPr lang="en-US" b="1" i="1" dirty="0" err="1"/>
              <a:t>sel</a:t>
            </a:r>
            <a:endParaRPr lang="en-US" b="1" i="1" dirty="0"/>
          </a:p>
          <a:p>
            <a:r>
              <a:rPr lang="en-US" dirty="0"/>
              <a:t>View centroid</a:t>
            </a:r>
            <a:r>
              <a:rPr lang="en-US" b="1" dirty="0"/>
              <a:t>: </a:t>
            </a:r>
            <a:r>
              <a:rPr lang="en-US" b="1" i="1" dirty="0"/>
              <a:t>define centroid </a:t>
            </a:r>
            <a:r>
              <a:rPr lang="en-US" b="1" i="1" dirty="0" err="1"/>
              <a:t>sel</a:t>
            </a:r>
            <a:r>
              <a:rPr lang="en-US" b="1" i="1" dirty="0"/>
              <a:t> radius 2 color orange</a:t>
            </a:r>
          </a:p>
        </p:txBody>
      </p:sp>
    </p:spTree>
    <p:extLst>
      <p:ext uri="{BB962C8B-B14F-4D97-AF65-F5344CB8AC3E}">
        <p14:creationId xmlns:p14="http://schemas.microsoft.com/office/powerpoint/2010/main" val="25774566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9E4C8-3A85-AE90-2B6D-9CE8E43032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924064-D5D2-FA29-A223-AE57B6B69CC3}"/>
              </a:ext>
            </a:extLst>
          </p:cNvPr>
          <p:cNvSpPr>
            <a:spLocks noGrp="1"/>
          </p:cNvSpPr>
          <p:nvPr>
            <p:ph type="title"/>
          </p:nvPr>
        </p:nvSpPr>
        <p:spPr>
          <a:xfrm>
            <a:off x="492114" y="577557"/>
            <a:ext cx="10075737" cy="852487"/>
          </a:xfrm>
        </p:spPr>
        <p:txBody>
          <a:bodyPr>
            <a:normAutofit/>
          </a:bodyPr>
          <a:lstStyle/>
          <a:p>
            <a:r>
              <a:rPr lang="en-US"/>
              <a:t>Affinity maps through docking box</a:t>
            </a:r>
          </a:p>
        </p:txBody>
      </p:sp>
      <p:pic>
        <p:nvPicPr>
          <p:cNvPr id="5" name="Picture 4">
            <a:extLst>
              <a:ext uri="{FF2B5EF4-FFF2-40B4-BE49-F238E27FC236}">
                <a16:creationId xmlns:a16="http://schemas.microsoft.com/office/drawing/2014/main" id="{B57A6115-875E-FEA6-C31A-9BF299C6E088}"/>
              </a:ext>
            </a:extLst>
          </p:cNvPr>
          <p:cNvPicPr>
            <a:picLocks noChangeAspect="1"/>
          </p:cNvPicPr>
          <p:nvPr/>
        </p:nvPicPr>
        <p:blipFill>
          <a:blip r:embed="rId3">
            <a:extLst>
              <a:ext uri="{28A0092B-C50C-407E-A947-70E740481C1C}">
                <a14:useLocalDpi xmlns:a14="http://schemas.microsoft.com/office/drawing/2010/main" val="0"/>
              </a:ext>
            </a:extLst>
          </a:blip>
          <a:srcRect l="11836" t="3819" r="12046" b="10536"/>
          <a:stretch>
            <a:fillRect/>
          </a:stretch>
        </p:blipFill>
        <p:spPr>
          <a:xfrm>
            <a:off x="3277435" y="1760620"/>
            <a:ext cx="4505093" cy="3336760"/>
          </a:xfrm>
          <a:prstGeom prst="rect">
            <a:avLst/>
          </a:prstGeom>
        </p:spPr>
      </p:pic>
      <p:sp>
        <p:nvSpPr>
          <p:cNvPr id="6" name="TextBox 5">
            <a:extLst>
              <a:ext uri="{FF2B5EF4-FFF2-40B4-BE49-F238E27FC236}">
                <a16:creationId xmlns:a16="http://schemas.microsoft.com/office/drawing/2014/main" id="{75B4A0DB-E345-02C8-BD27-C4CE20EDE1D9}"/>
              </a:ext>
            </a:extLst>
          </p:cNvPr>
          <p:cNvSpPr txBox="1"/>
          <p:nvPr/>
        </p:nvSpPr>
        <p:spPr>
          <a:xfrm>
            <a:off x="1626621" y="5427956"/>
            <a:ext cx="9198928" cy="369332"/>
          </a:xfrm>
          <a:prstGeom prst="rect">
            <a:avLst/>
          </a:prstGeom>
          <a:noFill/>
        </p:spPr>
        <p:txBody>
          <a:bodyPr wrap="none" rtlCol="0">
            <a:spAutoFit/>
          </a:bodyPr>
          <a:lstStyle/>
          <a:p>
            <a:r>
              <a:rPr lang="en-US"/>
              <a:t>Defining the search space within the receptor for docking tools to test ligand conformations</a:t>
            </a:r>
          </a:p>
        </p:txBody>
      </p:sp>
    </p:spTree>
    <p:extLst>
      <p:ext uri="{BB962C8B-B14F-4D97-AF65-F5344CB8AC3E}">
        <p14:creationId xmlns:p14="http://schemas.microsoft.com/office/powerpoint/2010/main" val="37508671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09B231C1-F5E4-22D6-B8FE-41BC328424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882"/>
          <a:stretch>
            <a:fillRect/>
          </a:stretch>
        </p:blipFill>
        <p:spPr bwMode="auto">
          <a:xfrm>
            <a:off x="383356" y="744184"/>
            <a:ext cx="10704513" cy="3711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75E8FA-0D19-A524-A3BA-C92EFCAB9BC8}"/>
              </a:ext>
            </a:extLst>
          </p:cNvPr>
          <p:cNvSpPr txBox="1"/>
          <p:nvPr/>
        </p:nvSpPr>
        <p:spPr>
          <a:xfrm>
            <a:off x="855094" y="4555922"/>
            <a:ext cx="2549912" cy="1384995"/>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Feature Vector Construction</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Raw input data (sequence, MSA, templates) is transformed into </a:t>
            </a:r>
            <a:r>
              <a:rPr lang="en-AU" sz="1200" b="1">
                <a:latin typeface="Arial" panose="020B0604020202020204" pitchFamily="34" charset="0"/>
                <a:cs typeface="Arial" panose="020B0604020202020204" pitchFamily="34" charset="0"/>
              </a:rPr>
              <a:t>feature vectors which </a:t>
            </a:r>
            <a:r>
              <a:rPr lang="en-AU" sz="1200">
                <a:latin typeface="Arial" panose="020B0604020202020204" pitchFamily="34" charset="0"/>
                <a:cs typeface="Arial" panose="020B0604020202020204" pitchFamily="34" charset="0"/>
              </a:rPr>
              <a:t>encode biochemical, evolutionary, and structural information. </a:t>
            </a:r>
          </a:p>
        </p:txBody>
      </p:sp>
      <p:sp>
        <p:nvSpPr>
          <p:cNvPr id="5" name="TextBox 4">
            <a:extLst>
              <a:ext uri="{FF2B5EF4-FFF2-40B4-BE49-F238E27FC236}">
                <a16:creationId xmlns:a16="http://schemas.microsoft.com/office/drawing/2014/main" id="{60EE48CE-C93F-FA8F-9C9F-F9E43A9E26B5}"/>
              </a:ext>
            </a:extLst>
          </p:cNvPr>
          <p:cNvSpPr txBox="1"/>
          <p:nvPr/>
        </p:nvSpPr>
        <p:spPr>
          <a:xfrm>
            <a:off x="3810169" y="4555922"/>
            <a:ext cx="1925444" cy="1569660"/>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Feature Embedding</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Converts sequence, MSA, and template data into high-dimensional feature vectors.</a:t>
            </a:r>
          </a:p>
          <a:p>
            <a:r>
              <a:rPr lang="en-AU" sz="1200">
                <a:latin typeface="Arial" panose="020B0604020202020204" pitchFamily="34" charset="0"/>
                <a:cs typeface="Arial" panose="020B0604020202020204" pitchFamily="34" charset="0"/>
              </a:rPr>
              <a:t>Includes per-residue and pairwise representations.</a:t>
            </a:r>
          </a:p>
        </p:txBody>
      </p:sp>
      <p:sp>
        <p:nvSpPr>
          <p:cNvPr id="6" name="TextBox 5">
            <a:extLst>
              <a:ext uri="{FF2B5EF4-FFF2-40B4-BE49-F238E27FC236}">
                <a16:creationId xmlns:a16="http://schemas.microsoft.com/office/drawing/2014/main" id="{F7117201-D8D3-D255-FE8F-BB41AF36E210}"/>
              </a:ext>
            </a:extLst>
          </p:cNvPr>
          <p:cNvSpPr txBox="1"/>
          <p:nvPr/>
        </p:nvSpPr>
        <p:spPr>
          <a:xfrm>
            <a:off x="6475310" y="4544156"/>
            <a:ext cx="1925444" cy="1754326"/>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a:t>
            </a:r>
            <a:r>
              <a:rPr lang="en-AU" sz="1200" b="1" err="1">
                <a:latin typeface="Arial" panose="020B0604020202020204" pitchFamily="34" charset="0"/>
                <a:cs typeface="Arial" panose="020B0604020202020204" pitchFamily="34" charset="0"/>
              </a:rPr>
              <a:t>Evoformer</a:t>
            </a:r>
            <a:r>
              <a:rPr lang="en-AU" sz="1200" b="1">
                <a:latin typeface="Arial" panose="020B0604020202020204" pitchFamily="34" charset="0"/>
                <a:cs typeface="Arial" panose="020B0604020202020204" pitchFamily="34" charset="0"/>
              </a:rPr>
              <a:t> Module</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Processes MSA and pair representations using attention and geometric reasoning.</a:t>
            </a:r>
          </a:p>
          <a:p>
            <a:r>
              <a:rPr lang="en-AU" sz="1200">
                <a:latin typeface="Arial" panose="020B0604020202020204" pitchFamily="34" charset="0"/>
                <a:cs typeface="Arial" panose="020B0604020202020204" pitchFamily="34" charset="0"/>
              </a:rPr>
              <a:t>Captures how residues interact and move relative to each other.</a:t>
            </a:r>
          </a:p>
        </p:txBody>
      </p:sp>
      <p:sp>
        <p:nvSpPr>
          <p:cNvPr id="7" name="TextBox 6">
            <a:extLst>
              <a:ext uri="{FF2B5EF4-FFF2-40B4-BE49-F238E27FC236}">
                <a16:creationId xmlns:a16="http://schemas.microsoft.com/office/drawing/2014/main" id="{A923675F-69D6-FE5D-2E44-D86AF8F6C6B6}"/>
              </a:ext>
            </a:extLst>
          </p:cNvPr>
          <p:cNvSpPr txBox="1"/>
          <p:nvPr/>
        </p:nvSpPr>
        <p:spPr>
          <a:xfrm>
            <a:off x="8939728" y="4544156"/>
            <a:ext cx="2100145" cy="1569660"/>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Structure Module</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Predicts 3D atomic coordinates from processed features.</a:t>
            </a:r>
          </a:p>
          <a:p>
            <a:r>
              <a:rPr lang="en-AU" sz="1200">
                <a:latin typeface="Arial" panose="020B0604020202020204" pitchFamily="34" charset="0"/>
                <a:cs typeface="Arial" panose="020B0604020202020204" pitchFamily="34" charset="0"/>
              </a:rPr>
              <a:t>Uses invariant point attention to maintain spatial consistency.</a:t>
            </a:r>
          </a:p>
        </p:txBody>
      </p:sp>
      <p:sp>
        <p:nvSpPr>
          <p:cNvPr id="8" name="Rectangle 7">
            <a:extLst>
              <a:ext uri="{FF2B5EF4-FFF2-40B4-BE49-F238E27FC236}">
                <a16:creationId xmlns:a16="http://schemas.microsoft.com/office/drawing/2014/main" id="{FD31F14C-7DF9-31C2-34A1-A1F8215B5D8F}"/>
              </a:ext>
            </a:extLst>
          </p:cNvPr>
          <p:cNvSpPr/>
          <p:nvPr/>
        </p:nvSpPr>
        <p:spPr>
          <a:xfrm>
            <a:off x="308684" y="498088"/>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28">
            <a:extLst>
              <a:ext uri="{FF2B5EF4-FFF2-40B4-BE49-F238E27FC236}">
                <a16:creationId xmlns:a16="http://schemas.microsoft.com/office/drawing/2014/main" id="{AEEE47C3-35BB-BBAC-643A-D4B168D3B383}"/>
              </a:ext>
            </a:extLst>
          </p:cNvPr>
          <p:cNvSpPr>
            <a:spLocks noGrp="1"/>
          </p:cNvSpPr>
          <p:nvPr>
            <p:ph type="title"/>
          </p:nvPr>
        </p:nvSpPr>
        <p:spPr>
          <a:xfrm>
            <a:off x="211240" y="89845"/>
            <a:ext cx="9041248" cy="852487"/>
          </a:xfrm>
        </p:spPr>
        <p:txBody>
          <a:bodyPr>
            <a:normAutofit/>
          </a:bodyPr>
          <a:lstStyle/>
          <a:p>
            <a:r>
              <a:rPr lang="en-US" sz="2667" b="1">
                <a:solidFill>
                  <a:srgbClr val="002060"/>
                </a:solidFill>
                <a:latin typeface="Arial" panose="020B0604020202020204" pitchFamily="34" charset="0"/>
                <a:cs typeface="Arial" panose="020B0604020202020204" pitchFamily="34" charset="0"/>
              </a:rPr>
              <a:t>AlphaFold2 architecture</a:t>
            </a:r>
          </a:p>
        </p:txBody>
      </p:sp>
    </p:spTree>
    <p:extLst>
      <p:ext uri="{BB962C8B-B14F-4D97-AF65-F5344CB8AC3E}">
        <p14:creationId xmlns:p14="http://schemas.microsoft.com/office/powerpoint/2010/main" val="80626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6AD58-43E9-65CE-2400-D46E283355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69BFE9-5E1F-A8FB-BE16-6A9511006409}"/>
              </a:ext>
            </a:extLst>
          </p:cNvPr>
          <p:cNvSpPr>
            <a:spLocks noGrp="1"/>
          </p:cNvSpPr>
          <p:nvPr>
            <p:ph type="title"/>
          </p:nvPr>
        </p:nvSpPr>
        <p:spPr>
          <a:xfrm>
            <a:off x="492114" y="577557"/>
            <a:ext cx="10075737" cy="852487"/>
          </a:xfrm>
        </p:spPr>
        <p:txBody>
          <a:bodyPr>
            <a:normAutofit/>
          </a:bodyPr>
          <a:lstStyle/>
          <a:p>
            <a:r>
              <a:rPr lang="en-US"/>
              <a:t>Docking – Different ligand conformations</a:t>
            </a:r>
          </a:p>
        </p:txBody>
      </p:sp>
      <p:pic>
        <p:nvPicPr>
          <p:cNvPr id="8" name="Picture 7" descr="A structure of a molecule&#10;&#10;AI-generated content may be incorrect.">
            <a:extLst>
              <a:ext uri="{FF2B5EF4-FFF2-40B4-BE49-F238E27FC236}">
                <a16:creationId xmlns:a16="http://schemas.microsoft.com/office/drawing/2014/main" id="{7F5776B4-F7B0-8659-0A51-10EB8CBE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06" y="1844859"/>
            <a:ext cx="4749316" cy="3896874"/>
          </a:xfrm>
          <a:prstGeom prst="rect">
            <a:avLst/>
          </a:prstGeom>
        </p:spPr>
      </p:pic>
    </p:spTree>
    <p:extLst>
      <p:ext uri="{BB962C8B-B14F-4D97-AF65-F5344CB8AC3E}">
        <p14:creationId xmlns:p14="http://schemas.microsoft.com/office/powerpoint/2010/main" val="35704453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1560-97C9-F821-9984-A0FA328A8D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C177AF-0A12-BDB2-5343-8064CD1F16B8}"/>
              </a:ext>
            </a:extLst>
          </p:cNvPr>
          <p:cNvSpPr>
            <a:spLocks noGrp="1"/>
          </p:cNvSpPr>
          <p:nvPr>
            <p:ph type="title"/>
          </p:nvPr>
        </p:nvSpPr>
        <p:spPr>
          <a:xfrm>
            <a:off x="492114" y="577557"/>
            <a:ext cx="10075737" cy="852487"/>
          </a:xfrm>
        </p:spPr>
        <p:txBody>
          <a:bodyPr>
            <a:normAutofit/>
          </a:bodyPr>
          <a:lstStyle/>
          <a:p>
            <a:r>
              <a:rPr lang="en-US"/>
              <a:t>Docking Poses – Best poses</a:t>
            </a:r>
          </a:p>
        </p:txBody>
      </p:sp>
      <p:pic>
        <p:nvPicPr>
          <p:cNvPr id="6" name="Picture 5" descr="A blue and white maze with arrows and a molecule&#10;&#10;AI-generated content may be incorrect.">
            <a:extLst>
              <a:ext uri="{FF2B5EF4-FFF2-40B4-BE49-F238E27FC236}">
                <a16:creationId xmlns:a16="http://schemas.microsoft.com/office/drawing/2014/main" id="{459990F7-874F-7DA5-FB82-22C988016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239" y="1870919"/>
            <a:ext cx="5009521" cy="3532354"/>
          </a:xfrm>
          <a:prstGeom prst="rect">
            <a:avLst/>
          </a:prstGeom>
        </p:spPr>
      </p:pic>
    </p:spTree>
    <p:extLst>
      <p:ext uri="{BB962C8B-B14F-4D97-AF65-F5344CB8AC3E}">
        <p14:creationId xmlns:p14="http://schemas.microsoft.com/office/powerpoint/2010/main" val="7243975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DE8A9-FE97-1338-BBEB-225310593D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70C383-45F0-0B8F-D179-BD9E6F395E2E}"/>
              </a:ext>
            </a:extLst>
          </p:cNvPr>
          <p:cNvSpPr>
            <a:spLocks noGrp="1"/>
          </p:cNvSpPr>
          <p:nvPr>
            <p:ph type="title"/>
          </p:nvPr>
        </p:nvSpPr>
        <p:spPr>
          <a:xfrm>
            <a:off x="492114" y="650164"/>
            <a:ext cx="10075737" cy="852487"/>
          </a:xfrm>
        </p:spPr>
        <p:txBody>
          <a:bodyPr>
            <a:normAutofit fontScale="90000"/>
          </a:bodyPr>
          <a:lstStyle/>
          <a:p>
            <a:r>
              <a:rPr lang="en-US" err="1"/>
              <a:t>Comparision</a:t>
            </a:r>
            <a:r>
              <a:rPr lang="en-US"/>
              <a:t> of docking pose with x-ray </a:t>
            </a:r>
            <a:r>
              <a:rPr lang="en-US" err="1"/>
              <a:t>cryst</a:t>
            </a:r>
            <a:r>
              <a:rPr lang="en-US"/>
              <a:t> structure</a:t>
            </a:r>
          </a:p>
        </p:txBody>
      </p:sp>
      <p:pic>
        <p:nvPicPr>
          <p:cNvPr id="3" name="Picture 2" descr="A structure of a molecule&#10;&#10;AI-generated content may be incorrect.">
            <a:extLst>
              <a:ext uri="{FF2B5EF4-FFF2-40B4-BE49-F238E27FC236}">
                <a16:creationId xmlns:a16="http://schemas.microsoft.com/office/drawing/2014/main" id="{402FE86A-9342-EF96-648C-6A10FD1045EB}"/>
              </a:ext>
            </a:extLst>
          </p:cNvPr>
          <p:cNvPicPr>
            <a:picLocks noChangeAspect="1"/>
          </p:cNvPicPr>
          <p:nvPr/>
        </p:nvPicPr>
        <p:blipFill>
          <a:blip r:embed="rId3">
            <a:extLst>
              <a:ext uri="{28A0092B-C50C-407E-A947-70E740481C1C}">
                <a14:useLocalDpi xmlns:a14="http://schemas.microsoft.com/office/drawing/2010/main" val="0"/>
              </a:ext>
            </a:extLst>
          </a:blip>
          <a:srcRect l="25123" t="26529" r="19248" b="24263"/>
          <a:stretch>
            <a:fillRect/>
          </a:stretch>
        </p:blipFill>
        <p:spPr>
          <a:xfrm>
            <a:off x="3435927" y="2008910"/>
            <a:ext cx="4987636" cy="3620060"/>
          </a:xfrm>
          <a:prstGeom prst="rect">
            <a:avLst/>
          </a:prstGeom>
        </p:spPr>
      </p:pic>
      <p:sp>
        <p:nvSpPr>
          <p:cNvPr id="5" name="TextBox 4">
            <a:extLst>
              <a:ext uri="{FF2B5EF4-FFF2-40B4-BE49-F238E27FC236}">
                <a16:creationId xmlns:a16="http://schemas.microsoft.com/office/drawing/2014/main" id="{888B9960-C1DD-2F4C-D2A8-149042BD87E2}"/>
              </a:ext>
            </a:extLst>
          </p:cNvPr>
          <p:cNvSpPr txBox="1"/>
          <p:nvPr/>
        </p:nvSpPr>
        <p:spPr>
          <a:xfrm>
            <a:off x="5098472" y="5838504"/>
            <a:ext cx="1410964" cy="369332"/>
          </a:xfrm>
          <a:prstGeom prst="rect">
            <a:avLst/>
          </a:prstGeom>
          <a:noFill/>
        </p:spPr>
        <p:txBody>
          <a:bodyPr wrap="none" rtlCol="0">
            <a:spAutoFit/>
          </a:bodyPr>
          <a:lstStyle/>
          <a:p>
            <a:r>
              <a:rPr lang="en-US"/>
              <a:t>RMSD: 2.7 </a:t>
            </a:r>
            <a:r>
              <a:rPr lang="en-US" err="1"/>
              <a:t>Å</a:t>
            </a:r>
            <a:endParaRPr lang="en-US"/>
          </a:p>
        </p:txBody>
      </p:sp>
    </p:spTree>
    <p:extLst>
      <p:ext uri="{BB962C8B-B14F-4D97-AF65-F5344CB8AC3E}">
        <p14:creationId xmlns:p14="http://schemas.microsoft.com/office/powerpoint/2010/main" val="2164688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3B88F-5923-0DC9-009E-675AC1214248}"/>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3F09EA11-1950-6A42-8AA2-3C32E13D626F}"/>
              </a:ext>
            </a:extLst>
          </p:cNvPr>
          <p:cNvSpPr>
            <a:spLocks noGrp="1"/>
          </p:cNvSpPr>
          <p:nvPr>
            <p:ph type="title"/>
          </p:nvPr>
        </p:nvSpPr>
        <p:spPr>
          <a:xfrm>
            <a:off x="492114" y="498164"/>
            <a:ext cx="10075737" cy="852487"/>
          </a:xfrm>
        </p:spPr>
        <p:txBody>
          <a:bodyPr>
            <a:normAutofit/>
          </a:bodyPr>
          <a:lstStyle/>
          <a:p>
            <a:r>
              <a:rPr lang="en-US"/>
              <a:t>Molecular dynamics simulation</a:t>
            </a:r>
          </a:p>
        </p:txBody>
      </p:sp>
      <p:pic>
        <p:nvPicPr>
          <p:cNvPr id="6146" name="Picture 2">
            <a:extLst>
              <a:ext uri="{FF2B5EF4-FFF2-40B4-BE49-F238E27FC236}">
                <a16:creationId xmlns:a16="http://schemas.microsoft.com/office/drawing/2014/main" id="{572112AA-6574-2B44-CAF2-788C31FE3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 t="3240" r="9994" b="2684"/>
          <a:stretch>
            <a:fillRect/>
          </a:stretch>
        </p:blipFill>
        <p:spPr bwMode="auto">
          <a:xfrm>
            <a:off x="8102278" y="1704372"/>
            <a:ext cx="3311726" cy="29399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9DC826-029A-F67D-92E3-F53C59A44252}"/>
              </a:ext>
            </a:extLst>
          </p:cNvPr>
          <p:cNvSpPr txBox="1"/>
          <p:nvPr/>
        </p:nvSpPr>
        <p:spPr>
          <a:xfrm>
            <a:off x="8225394" y="4644342"/>
            <a:ext cx="3508786" cy="184666"/>
          </a:xfrm>
          <a:prstGeom prst="rect">
            <a:avLst/>
          </a:prstGeom>
          <a:noFill/>
        </p:spPr>
        <p:txBody>
          <a:bodyPr wrap="square">
            <a:spAutoFit/>
          </a:bodyPr>
          <a:lstStyle/>
          <a:p>
            <a:r>
              <a:rPr lang="en-US" sz="600">
                <a:hlinkClick r:id="rId4"/>
              </a:rPr>
              <a:t>https://www.compchems.com/setting-up-a-molecular-dynamics-simulation/#system-preparation</a:t>
            </a:r>
            <a:r>
              <a:rPr lang="en-US" sz="600"/>
              <a:t> </a:t>
            </a:r>
          </a:p>
        </p:txBody>
      </p:sp>
      <p:pic>
        <p:nvPicPr>
          <p:cNvPr id="11" name="Picture 10" descr="A diagram of a physics experiment&#10;&#10;AI-generated content may be incorrect.">
            <a:extLst>
              <a:ext uri="{FF2B5EF4-FFF2-40B4-BE49-F238E27FC236}">
                <a16:creationId xmlns:a16="http://schemas.microsoft.com/office/drawing/2014/main" id="{4A4839C4-3EC4-4BD9-0411-1DC66D585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729" y="1502651"/>
            <a:ext cx="4368800" cy="4546600"/>
          </a:xfrm>
          <a:prstGeom prst="rect">
            <a:avLst/>
          </a:prstGeom>
        </p:spPr>
      </p:pic>
      <p:sp>
        <p:nvSpPr>
          <p:cNvPr id="12" name="TextBox 11">
            <a:extLst>
              <a:ext uri="{FF2B5EF4-FFF2-40B4-BE49-F238E27FC236}">
                <a16:creationId xmlns:a16="http://schemas.microsoft.com/office/drawing/2014/main" id="{68347650-CD75-E2DE-6A63-B5B044941806}"/>
              </a:ext>
            </a:extLst>
          </p:cNvPr>
          <p:cNvSpPr txBox="1"/>
          <p:nvPr/>
        </p:nvSpPr>
        <p:spPr>
          <a:xfrm>
            <a:off x="2441100" y="6023170"/>
            <a:ext cx="4096058" cy="369332"/>
          </a:xfrm>
          <a:prstGeom prst="rect">
            <a:avLst/>
          </a:prstGeom>
          <a:noFill/>
        </p:spPr>
        <p:txBody>
          <a:bodyPr wrap="none" rtlCol="0">
            <a:spAutoFit/>
          </a:bodyPr>
          <a:lstStyle/>
          <a:p>
            <a:r>
              <a:rPr lang="en-US"/>
              <a:t>Interactions considered during MD runs</a:t>
            </a:r>
          </a:p>
        </p:txBody>
      </p:sp>
      <p:sp>
        <p:nvSpPr>
          <p:cNvPr id="14" name="TextBox 13">
            <a:extLst>
              <a:ext uri="{FF2B5EF4-FFF2-40B4-BE49-F238E27FC236}">
                <a16:creationId xmlns:a16="http://schemas.microsoft.com/office/drawing/2014/main" id="{B3CC5436-414E-9076-A5F6-462B1C5EDB1E}"/>
              </a:ext>
            </a:extLst>
          </p:cNvPr>
          <p:cNvSpPr txBox="1"/>
          <p:nvPr/>
        </p:nvSpPr>
        <p:spPr>
          <a:xfrm>
            <a:off x="2742661" y="5833114"/>
            <a:ext cx="3999053" cy="190056"/>
          </a:xfrm>
          <a:prstGeom prst="rect">
            <a:avLst/>
          </a:prstGeom>
          <a:noFill/>
        </p:spPr>
        <p:txBody>
          <a:bodyPr wrap="square">
            <a:spAutoFit/>
          </a:bodyPr>
          <a:lstStyle/>
          <a:p>
            <a:r>
              <a:rPr lang="en-US" sz="600">
                <a:hlinkClick r:id="rId6"/>
              </a:rPr>
              <a:t>https://www.frontiersin.org/journals/molecular-biosciences/articles/10.3389/fmolb.2020.604770/full</a:t>
            </a:r>
            <a:r>
              <a:rPr lang="en-US" sz="600"/>
              <a:t> </a:t>
            </a:r>
          </a:p>
        </p:txBody>
      </p:sp>
    </p:spTree>
    <p:extLst>
      <p:ext uri="{BB962C8B-B14F-4D97-AF65-F5344CB8AC3E}">
        <p14:creationId xmlns:p14="http://schemas.microsoft.com/office/powerpoint/2010/main" val="1916174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a:extLst>
            <a:ext uri="{FF2B5EF4-FFF2-40B4-BE49-F238E27FC236}">
              <a16:creationId xmlns:a16="http://schemas.microsoft.com/office/drawing/2014/main" id="{E929F14E-8425-D8F6-F6D4-0DA230AA129F}"/>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210600CA-F3FE-81B9-B1E6-862DA01E3502}"/>
              </a:ext>
            </a:extLst>
          </p:cNvPr>
          <p:cNvSpPr txBox="1">
            <a:spLocks/>
          </p:cNvSpPr>
          <p:nvPr/>
        </p:nvSpPr>
        <p:spPr>
          <a:xfrm>
            <a:off x="2765502" y="356659"/>
            <a:ext cx="9039921" cy="449741"/>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rgbClr val="00A9CD"/>
                </a:solidFill>
                <a:latin typeface="Arial" panose="020B0604020202020204" pitchFamily="34" charset="0"/>
                <a:cs typeface="Arial" panose="020B0604020202020204" pitchFamily="34" charset="0"/>
              </a:rPr>
              <a:t>Any questions? </a:t>
            </a:r>
            <a:r>
              <a:rPr lang="en-AU" sz="2667" b="1">
                <a:solidFill>
                  <a:srgbClr val="00A9CD"/>
                </a:solidFill>
                <a:latin typeface="Arial" panose="020B0604020202020204" pitchFamily="34" charset="0"/>
                <a:cs typeface="Arial" panose="020B0604020202020204" pitchFamily="34" charset="0"/>
                <a:sym typeface="Wingdings" panose="05000000000000000000" pitchFamily="2" charset="2"/>
              </a:rPr>
              <a:t></a:t>
            </a:r>
            <a:endParaRPr lang="en-AU" sz="2667" b="1">
              <a:solidFill>
                <a:srgbClr val="00A9CD"/>
              </a:solidFill>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5C554FF9-AB11-E685-51FF-D34D15C4388A}"/>
              </a:ext>
            </a:extLst>
          </p:cNvPr>
          <p:cNvSpPr txBox="1">
            <a:spLocks/>
          </p:cNvSpPr>
          <p:nvPr/>
        </p:nvSpPr>
        <p:spPr>
          <a:xfrm>
            <a:off x="703101" y="1501550"/>
            <a:ext cx="9981699" cy="3048849"/>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000" b="1">
                <a:solidFill>
                  <a:schemeClr val="bg1">
                    <a:lumMod val="95000"/>
                  </a:schemeClr>
                </a:solidFill>
                <a:latin typeface="Arial" panose="020B0604020202020204" pitchFamily="34" charset="0"/>
                <a:cs typeface="Arial" panose="020B0604020202020204" pitchFamily="34" charset="0"/>
              </a:rPr>
              <a:t>SHORT BREAK</a:t>
            </a:r>
          </a:p>
        </p:txBody>
      </p:sp>
    </p:spTree>
    <p:extLst>
      <p:ext uri="{BB962C8B-B14F-4D97-AF65-F5344CB8AC3E}">
        <p14:creationId xmlns:p14="http://schemas.microsoft.com/office/powerpoint/2010/main" val="3816941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1F18D0-29E0-4C5F-9200-2423DFFFD948}"/>
              </a:ext>
            </a:extLst>
          </p:cNvPr>
          <p:cNvSpPr>
            <a:spLocks noGrp="1"/>
          </p:cNvSpPr>
          <p:nvPr>
            <p:ph idx="1"/>
          </p:nvPr>
        </p:nvSpPr>
        <p:spPr>
          <a:xfrm>
            <a:off x="363937" y="1043783"/>
            <a:ext cx="11456895" cy="4896544"/>
          </a:xfrm>
        </p:spPr>
        <p:txBody>
          <a:bodyPr>
            <a:normAutofit/>
          </a:bodyPr>
          <a:lstStyle/>
          <a:p>
            <a:r>
              <a:rPr lang="en-AU" sz="2000">
                <a:latin typeface="Arial" panose="020B0604020202020204" pitchFamily="34" charset="0"/>
                <a:cs typeface="Arial" panose="020B0604020202020204" pitchFamily="34" charset="0"/>
              </a:rPr>
              <a:t>Novel mutations and mutation combinations which correlate with disease outcome</a:t>
            </a:r>
            <a:br>
              <a:rPr lang="en-AU" sz="2000">
                <a:latin typeface="Arial" panose="020B0604020202020204" pitchFamily="34" charset="0"/>
                <a:cs typeface="Arial" panose="020B0604020202020204" pitchFamily="34" charset="0"/>
              </a:rPr>
            </a:br>
            <a:endParaRPr lang="en-AU" sz="2000">
              <a:latin typeface="Arial" panose="020B0604020202020204" pitchFamily="34" charset="0"/>
              <a:cs typeface="Arial" panose="020B0604020202020204" pitchFamily="34" charset="0"/>
            </a:endParaRPr>
          </a:p>
          <a:p>
            <a:r>
              <a:rPr lang="en-AU" sz="2000">
                <a:latin typeface="Arial" panose="020B0604020202020204" pitchFamily="34" charset="0"/>
                <a:cs typeface="Arial" panose="020B0604020202020204" pitchFamily="34" charset="0"/>
              </a:rPr>
              <a:t>Scalable variant tracking pipeline that can automatically process genomic data, identify significant SNVs and combinations, and perform protein modelling </a:t>
            </a:r>
            <a:br>
              <a:rPr lang="en-AU" sz="2000">
                <a:latin typeface="Arial" panose="020B0604020202020204" pitchFamily="34" charset="0"/>
                <a:cs typeface="Arial" panose="020B0604020202020204" pitchFamily="34" charset="0"/>
              </a:rPr>
            </a:br>
            <a:endParaRPr lang="en-AU" sz="2000">
              <a:latin typeface="Arial" panose="020B0604020202020204" pitchFamily="34" charset="0"/>
              <a:cs typeface="Arial" panose="020B0604020202020204" pitchFamily="34" charset="0"/>
            </a:endParaRPr>
          </a:p>
          <a:p>
            <a:r>
              <a:rPr lang="en-AU" sz="2000">
                <a:latin typeface="Arial" panose="020B0604020202020204" pitchFamily="34" charset="0"/>
                <a:cs typeface="Arial" panose="020B0604020202020204" pitchFamily="34" charset="0"/>
              </a:rPr>
              <a:t>Analysis hampered by lack of clinical annotation – call for better regulation of data collection</a:t>
            </a:r>
          </a:p>
          <a:p>
            <a:endParaRPr lang="en-AU" sz="2000">
              <a:latin typeface="Arial" panose="020B0604020202020204" pitchFamily="34" charset="0"/>
              <a:cs typeface="Arial" panose="020B0604020202020204" pitchFamily="34" charset="0"/>
            </a:endParaRPr>
          </a:p>
          <a:p>
            <a:r>
              <a:rPr lang="en-AU" sz="2000" b="1">
                <a:latin typeface="Arial" panose="020B0604020202020204" pitchFamily="34" charset="0"/>
                <a:cs typeface="Arial" panose="020B0604020202020204" pitchFamily="34" charset="0"/>
              </a:rPr>
              <a:t>Caveats;</a:t>
            </a:r>
            <a:br>
              <a:rPr lang="en-AU" sz="2000">
                <a:latin typeface="Arial" panose="020B0604020202020204" pitchFamily="34" charset="0"/>
                <a:cs typeface="Arial" panose="020B0604020202020204" pitchFamily="34" charset="0"/>
              </a:rPr>
            </a:br>
            <a:r>
              <a:rPr lang="en-AU" sz="2000">
                <a:latin typeface="Arial" panose="020B0604020202020204" pitchFamily="34" charset="0"/>
                <a:cs typeface="Arial" panose="020B0604020202020204" pitchFamily="34" charset="0"/>
              </a:rPr>
              <a:t>- sampling bias due to only a small portion of dataset used </a:t>
            </a:r>
            <a:br>
              <a:rPr lang="en-AU" sz="2000">
                <a:latin typeface="Arial" panose="020B0604020202020204" pitchFamily="34" charset="0"/>
                <a:cs typeface="Arial" panose="020B0604020202020204" pitchFamily="34" charset="0"/>
              </a:rPr>
            </a:br>
            <a:r>
              <a:rPr lang="en-AU" sz="2000">
                <a:latin typeface="Arial" panose="020B0604020202020204" pitchFamily="34" charset="0"/>
                <a:cs typeface="Arial" panose="020B0604020202020204" pitchFamily="34" charset="0"/>
              </a:rPr>
              <a:t>- need for </a:t>
            </a:r>
            <a:r>
              <a:rPr lang="en-AU" sz="2000" i="1">
                <a:latin typeface="Arial" panose="020B0604020202020204" pitchFamily="34" charset="0"/>
                <a:cs typeface="Arial" panose="020B0604020202020204" pitchFamily="34" charset="0"/>
              </a:rPr>
              <a:t>in-vitro</a:t>
            </a:r>
            <a:r>
              <a:rPr lang="en-AU" sz="2000">
                <a:latin typeface="Arial" panose="020B0604020202020204" pitchFamily="34" charset="0"/>
                <a:cs typeface="Arial" panose="020B0604020202020204" pitchFamily="34" charset="0"/>
              </a:rPr>
              <a:t> and </a:t>
            </a:r>
            <a:r>
              <a:rPr lang="en-AU" sz="2000" i="1">
                <a:latin typeface="Arial" panose="020B0604020202020204" pitchFamily="34" charset="0"/>
                <a:cs typeface="Arial" panose="020B0604020202020204" pitchFamily="34" charset="0"/>
              </a:rPr>
              <a:t>in-vivo </a:t>
            </a:r>
            <a:r>
              <a:rPr lang="en-AU" sz="2000">
                <a:latin typeface="Arial" panose="020B0604020202020204" pitchFamily="34" charset="0"/>
                <a:cs typeface="Arial" panose="020B0604020202020204" pitchFamily="34" charset="0"/>
              </a:rPr>
              <a:t>assays</a:t>
            </a:r>
            <a:br>
              <a:rPr lang="en-AU" sz="2000">
                <a:latin typeface="Arial" panose="020B0604020202020204" pitchFamily="34" charset="0"/>
                <a:cs typeface="Arial" panose="020B0604020202020204" pitchFamily="34" charset="0"/>
              </a:rPr>
            </a:br>
            <a:r>
              <a:rPr lang="en-AU" sz="2000">
                <a:latin typeface="Arial" panose="020B0604020202020204" pitchFamily="34" charset="0"/>
                <a:cs typeface="Arial" panose="020B0604020202020204" pitchFamily="34" charset="0"/>
              </a:rPr>
              <a:t>- no consideration for patient demographics (age, sex, pre-existing health conditions)</a:t>
            </a:r>
          </a:p>
          <a:p>
            <a:endParaRPr lang="en-AU" sz="2000">
              <a:latin typeface="Arial" panose="020B0604020202020204" pitchFamily="34" charset="0"/>
              <a:cs typeface="Arial" panose="020B0604020202020204" pitchFamily="34" charset="0"/>
            </a:endParaRPr>
          </a:p>
          <a:p>
            <a:pPr>
              <a:buFontTx/>
              <a:buChar char="-"/>
            </a:pPr>
            <a:endParaRPr lang="en-AU" sz="2000">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F6A0A0CD-B2BD-4965-8E99-A57161047EEE}"/>
              </a:ext>
            </a:extLst>
          </p:cNvPr>
          <p:cNvSpPr txBox="1">
            <a:spLocks/>
          </p:cNvSpPr>
          <p:nvPr/>
        </p:nvSpPr>
        <p:spPr>
          <a:xfrm>
            <a:off x="2765502" y="356659"/>
            <a:ext cx="9039921" cy="85301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chemeClr val="bg1"/>
                </a:solidFill>
                <a:latin typeface="Arial" panose="020B0604020202020204" pitchFamily="34" charset="0"/>
                <a:cs typeface="Arial" panose="020B0604020202020204" pitchFamily="34" charset="0"/>
              </a:rPr>
              <a:t>Summary</a:t>
            </a:r>
          </a:p>
        </p:txBody>
      </p:sp>
      <p:pic>
        <p:nvPicPr>
          <p:cNvPr id="8" name="Picture 7">
            <a:extLst>
              <a:ext uri="{FF2B5EF4-FFF2-40B4-BE49-F238E27FC236}">
                <a16:creationId xmlns:a16="http://schemas.microsoft.com/office/drawing/2014/main" id="{F6FF0F6C-FA61-445A-88C0-CEF119AD3F4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a:ext>
            </a:extLst>
          </a:blip>
          <a:srcRect l="28869" r="42002"/>
          <a:stretch/>
        </p:blipFill>
        <p:spPr>
          <a:xfrm rot="16200000" flipH="1">
            <a:off x="4281303" y="610777"/>
            <a:ext cx="3622159" cy="12184771"/>
          </a:xfrm>
          <a:prstGeom prst="rect">
            <a:avLst/>
          </a:prstGeom>
        </p:spPr>
      </p:pic>
    </p:spTree>
    <p:extLst>
      <p:ext uri="{BB962C8B-B14F-4D97-AF65-F5344CB8AC3E}">
        <p14:creationId xmlns:p14="http://schemas.microsoft.com/office/powerpoint/2010/main" val="114870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B2D70A8-F0DD-41C4-8909-C14A1F8EF7FF}"/>
              </a:ext>
            </a:extLst>
          </p:cNvPr>
          <p:cNvSpPr txBox="1">
            <a:spLocks/>
          </p:cNvSpPr>
          <p:nvPr/>
        </p:nvSpPr>
        <p:spPr>
          <a:xfrm>
            <a:off x="2765502" y="356659"/>
            <a:ext cx="9039921" cy="853016"/>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a:lnSpc>
                <a:spcPct val="90000"/>
              </a:lnSpc>
            </a:pPr>
            <a:r>
              <a:rPr lang="en-AU" sz="2667" b="1">
                <a:solidFill>
                  <a:schemeClr val="bg1"/>
                </a:solidFill>
                <a:latin typeface="Arial" panose="020B0604020202020204" pitchFamily="34" charset="0"/>
                <a:cs typeface="Arial" panose="020B0604020202020204" pitchFamily="34" charset="0"/>
              </a:rPr>
              <a:t>Future and ongoing work in the group</a:t>
            </a:r>
          </a:p>
        </p:txBody>
      </p:sp>
      <p:sp>
        <p:nvSpPr>
          <p:cNvPr id="10" name="Content Placeholder 2">
            <a:extLst>
              <a:ext uri="{FF2B5EF4-FFF2-40B4-BE49-F238E27FC236}">
                <a16:creationId xmlns:a16="http://schemas.microsoft.com/office/drawing/2014/main" id="{8F4261FF-F7B8-4EB4-84AA-DA00EEF476F5}"/>
              </a:ext>
            </a:extLst>
          </p:cNvPr>
          <p:cNvSpPr>
            <a:spLocks noGrp="1"/>
          </p:cNvSpPr>
          <p:nvPr>
            <p:ph idx="1"/>
          </p:nvPr>
        </p:nvSpPr>
        <p:spPr>
          <a:xfrm>
            <a:off x="386578" y="1209675"/>
            <a:ext cx="11075029" cy="4730652"/>
          </a:xfrm>
        </p:spPr>
        <p:txBody>
          <a:bodyPr>
            <a:normAutofit/>
          </a:bodyPr>
          <a:lstStyle/>
          <a:p>
            <a:r>
              <a:rPr lang="en-AU" sz="1600">
                <a:latin typeface="Arial" panose="020B0604020202020204" pitchFamily="34" charset="0"/>
                <a:cs typeface="Arial" panose="020B0604020202020204" pitchFamily="34" charset="0"/>
              </a:rPr>
              <a:t>A “plug-and-play” end-to-end pipeline for genomic surveillance of any pathogen – looking at automating protein folding</a:t>
            </a:r>
            <a:br>
              <a:rPr lang="en-AU" sz="1600">
                <a:latin typeface="Arial" panose="020B0604020202020204" pitchFamily="34" charset="0"/>
                <a:cs typeface="Arial" panose="020B0604020202020204" pitchFamily="34" charset="0"/>
              </a:rPr>
            </a:br>
            <a:endParaRPr lang="en-AU" sz="1600">
              <a:latin typeface="Arial" panose="020B0604020202020204" pitchFamily="34" charset="0"/>
              <a:cs typeface="Arial" panose="020B0604020202020204" pitchFamily="34" charset="0"/>
            </a:endParaRPr>
          </a:p>
          <a:p>
            <a:r>
              <a:rPr lang="en-AU" sz="1600">
                <a:latin typeface="Arial" panose="020B0604020202020204" pitchFamily="34" charset="0"/>
                <a:cs typeface="Arial" panose="020B0604020202020204" pitchFamily="34" charset="0"/>
              </a:rPr>
              <a:t>Can be used as an adjunct to help (not replace) expert panel assess a variant for VOC/VOI designation</a:t>
            </a:r>
          </a:p>
          <a:p>
            <a:endParaRPr lang="en-AU" sz="1600">
              <a:latin typeface="Arial" panose="020B0604020202020204" pitchFamily="34" charset="0"/>
              <a:cs typeface="Arial" panose="020B0604020202020204" pitchFamily="34" charset="0"/>
            </a:endParaRPr>
          </a:p>
          <a:p>
            <a:r>
              <a:rPr lang="en-AU" sz="1600">
                <a:latin typeface="Arial" panose="020B0604020202020204" pitchFamily="34" charset="0"/>
                <a:cs typeface="Arial" panose="020B0604020202020204" pitchFamily="34" charset="0"/>
              </a:rPr>
              <a:t>Need for dataset with host whole-genome and pathogen whole-genome sequences – cross species interactions</a:t>
            </a:r>
          </a:p>
          <a:p>
            <a:endParaRPr lang="en-AU" sz="1600">
              <a:latin typeface="Arial" panose="020B0604020202020204" pitchFamily="34" charset="0"/>
              <a:cs typeface="Arial" panose="020B0604020202020204" pitchFamily="34" charset="0"/>
            </a:endParaRPr>
          </a:p>
          <a:p>
            <a:r>
              <a:rPr lang="en-AU" sz="1600" err="1">
                <a:latin typeface="Arial" panose="020B0604020202020204" pitchFamily="34" charset="0"/>
                <a:cs typeface="Arial" panose="020B0604020202020204" pitchFamily="34" charset="0"/>
              </a:rPr>
              <a:t>SynerOmics</a:t>
            </a:r>
            <a:r>
              <a:rPr lang="en-AU" sz="1600">
                <a:latin typeface="Arial" panose="020B0604020202020204" pitchFamily="34" charset="0"/>
                <a:cs typeface="Arial" panose="020B0604020202020204" pitchFamily="34" charset="0"/>
              </a:rPr>
              <a:t>; detects interactions between many types of ‘</a:t>
            </a:r>
            <a:r>
              <a:rPr lang="en-AU" sz="1600" err="1">
                <a:latin typeface="Arial" panose="020B0604020202020204" pitchFamily="34" charset="0"/>
                <a:cs typeface="Arial" panose="020B0604020202020204" pitchFamily="34" charset="0"/>
              </a:rPr>
              <a:t>omic</a:t>
            </a:r>
            <a:r>
              <a:rPr lang="en-AU" sz="1600">
                <a:latin typeface="Arial" panose="020B0604020202020204" pitchFamily="34" charset="0"/>
                <a:cs typeface="Arial" panose="020B0604020202020204" pitchFamily="34" charset="0"/>
              </a:rPr>
              <a:t> data</a:t>
            </a:r>
          </a:p>
          <a:p>
            <a:pPr marL="0" indent="0">
              <a:buNone/>
            </a:pPr>
            <a:endParaRPr lang="en-AU" sz="160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BA745FAA-21B4-4DE9-8017-6B6EA6086D37}"/>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a:ext>
            </a:extLst>
          </a:blip>
          <a:srcRect l="28869" r="42002"/>
          <a:stretch/>
        </p:blipFill>
        <p:spPr>
          <a:xfrm rot="16200000" flipH="1">
            <a:off x="4288535" y="-152060"/>
            <a:ext cx="3622159" cy="12184771"/>
          </a:xfrm>
          <a:prstGeom prst="rect">
            <a:avLst/>
          </a:prstGeom>
        </p:spPr>
      </p:pic>
    </p:spTree>
    <p:extLst>
      <p:ext uri="{BB962C8B-B14F-4D97-AF65-F5344CB8AC3E}">
        <p14:creationId xmlns:p14="http://schemas.microsoft.com/office/powerpoint/2010/main" val="2365466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A238E-25D7-CE5D-965E-43CAF3E66C5E}"/>
              </a:ext>
            </a:extLst>
          </p:cNvPr>
          <p:cNvSpPr>
            <a:spLocks noGrp="1"/>
          </p:cNvSpPr>
          <p:nvPr>
            <p:ph idx="1"/>
          </p:nvPr>
        </p:nvSpPr>
        <p:spPr/>
        <p:txBody>
          <a:bodyPr/>
          <a:lstStyle/>
          <a:p>
            <a:r>
              <a:rPr lang="en-AU" err="1">
                <a:latin typeface="Arial" panose="020B0604020202020204" pitchFamily="34" charset="0"/>
                <a:cs typeface="Arial" panose="020B0604020202020204" pitchFamily="34" charset="0"/>
              </a:rPr>
              <a:t>PathsBeacon</a:t>
            </a:r>
            <a:endParaRPr lang="en-AU">
              <a:latin typeface="Arial" panose="020B0604020202020204" pitchFamily="34" charset="0"/>
              <a:cs typeface="Arial" panose="020B0604020202020204" pitchFamily="34" charset="0"/>
            </a:endParaRPr>
          </a:p>
          <a:p>
            <a:r>
              <a:rPr lang="en-AU">
                <a:latin typeface="Arial" panose="020B0604020202020204" pitchFamily="34" charset="0"/>
                <a:cs typeface="Arial" panose="020B0604020202020204" pitchFamily="34" charset="0"/>
              </a:rPr>
              <a:t>Panel &amp; Networking</a:t>
            </a:r>
          </a:p>
        </p:txBody>
      </p:sp>
      <p:sp>
        <p:nvSpPr>
          <p:cNvPr id="3" name="Title 2">
            <a:extLst>
              <a:ext uri="{FF2B5EF4-FFF2-40B4-BE49-F238E27FC236}">
                <a16:creationId xmlns:a16="http://schemas.microsoft.com/office/drawing/2014/main" id="{D751EE11-E210-ED6D-1FCE-02CB59CB9F81}"/>
              </a:ext>
            </a:extLst>
          </p:cNvPr>
          <p:cNvSpPr>
            <a:spLocks noGrp="1"/>
          </p:cNvSpPr>
          <p:nvPr>
            <p:ph type="title"/>
          </p:nvPr>
        </p:nvSpPr>
        <p:spPr/>
        <p:txBody>
          <a:bodyPr/>
          <a:lstStyle/>
          <a:p>
            <a:r>
              <a:rPr lang="en-AU" b="1">
                <a:solidFill>
                  <a:schemeClr val="bg1"/>
                </a:solidFill>
                <a:latin typeface="Arial" panose="020B0604020202020204" pitchFamily="34" charset="0"/>
                <a:cs typeface="Arial" panose="020B0604020202020204" pitchFamily="34" charset="0"/>
              </a:rPr>
              <a:t>Tomorrow?</a:t>
            </a:r>
          </a:p>
        </p:txBody>
      </p:sp>
    </p:spTree>
    <p:extLst>
      <p:ext uri="{BB962C8B-B14F-4D97-AF65-F5344CB8AC3E}">
        <p14:creationId xmlns:p14="http://schemas.microsoft.com/office/powerpoint/2010/main" val="1216206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79A33-4A8D-D08E-E756-7F4B32F702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364520-2A05-84BB-9EF8-22CD5A571D35}"/>
              </a:ext>
            </a:extLst>
          </p:cNvPr>
          <p:cNvSpPr txBox="1"/>
          <p:nvPr/>
        </p:nvSpPr>
        <p:spPr>
          <a:xfrm>
            <a:off x="890409" y="4193542"/>
            <a:ext cx="2549912" cy="830997"/>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Reduced emphasis on MSA</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Uses less compute power, only using the pair representation.</a:t>
            </a:r>
          </a:p>
        </p:txBody>
      </p:sp>
      <p:sp>
        <p:nvSpPr>
          <p:cNvPr id="5" name="TextBox 4">
            <a:extLst>
              <a:ext uri="{FF2B5EF4-FFF2-40B4-BE49-F238E27FC236}">
                <a16:creationId xmlns:a16="http://schemas.microsoft.com/office/drawing/2014/main" id="{643DD558-A584-72D4-66B4-080B70DABCF6}"/>
              </a:ext>
            </a:extLst>
          </p:cNvPr>
          <p:cNvSpPr txBox="1"/>
          <p:nvPr/>
        </p:nvSpPr>
        <p:spPr>
          <a:xfrm>
            <a:off x="3814900" y="4193542"/>
            <a:ext cx="2285831" cy="1938992"/>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Feature Embedding</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AlphaFold 3 predicts the precise positions of individual atoms, unlike AlphaFold 2, which focused on amino acid residues and side chains. This atomic-level modelling allows AlphaFold 3 to handle a wider variety of molecules.</a:t>
            </a:r>
          </a:p>
        </p:txBody>
      </p:sp>
      <p:sp>
        <p:nvSpPr>
          <p:cNvPr id="6" name="TextBox 5">
            <a:extLst>
              <a:ext uri="{FF2B5EF4-FFF2-40B4-BE49-F238E27FC236}">
                <a16:creationId xmlns:a16="http://schemas.microsoft.com/office/drawing/2014/main" id="{EFC3D6AF-FEE3-3DC4-0F60-88437D0E2F97}"/>
              </a:ext>
            </a:extLst>
          </p:cNvPr>
          <p:cNvSpPr txBox="1"/>
          <p:nvPr/>
        </p:nvSpPr>
        <p:spPr>
          <a:xfrm>
            <a:off x="6475310" y="4179883"/>
            <a:ext cx="1925444" cy="2123658"/>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a:t>
            </a:r>
            <a:r>
              <a:rPr lang="en-AU" sz="1200" b="1" err="1">
                <a:latin typeface="Arial" panose="020B0604020202020204" pitchFamily="34" charset="0"/>
                <a:cs typeface="Arial" panose="020B0604020202020204" pitchFamily="34" charset="0"/>
              </a:rPr>
              <a:t>Pairformer</a:t>
            </a:r>
            <a:r>
              <a:rPr lang="en-AU" sz="1200" b="1">
                <a:latin typeface="Arial" panose="020B0604020202020204" pitchFamily="34" charset="0"/>
                <a:cs typeface="Arial" panose="020B0604020202020204" pitchFamily="34" charset="0"/>
              </a:rPr>
              <a:t> Module</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The </a:t>
            </a:r>
            <a:r>
              <a:rPr lang="en-AU" sz="1200" err="1">
                <a:latin typeface="Arial" panose="020B0604020202020204" pitchFamily="34" charset="0"/>
                <a:cs typeface="Arial" panose="020B0604020202020204" pitchFamily="34" charset="0"/>
              </a:rPr>
              <a:t>Pairformer</a:t>
            </a:r>
            <a:r>
              <a:rPr lang="en-AU" sz="1200">
                <a:latin typeface="Arial" panose="020B0604020202020204" pitchFamily="34" charset="0"/>
                <a:cs typeface="Arial" panose="020B0604020202020204" pitchFamily="34" charset="0"/>
              </a:rPr>
              <a:t> module includes a smaller and simpler MSA embedding block.</a:t>
            </a:r>
          </a:p>
          <a:p>
            <a:r>
              <a:rPr lang="en-AU" sz="1200">
                <a:latin typeface="Arial" panose="020B0604020202020204" pitchFamily="34" charset="0"/>
                <a:cs typeface="Arial" panose="020B0604020202020204" pitchFamily="34" charset="0"/>
              </a:rPr>
              <a:t>This allows AlphaFold 3 to handle non-protein molecules (like ligands, RNA, ions) that don’t have MSA data.</a:t>
            </a:r>
          </a:p>
        </p:txBody>
      </p:sp>
      <p:sp>
        <p:nvSpPr>
          <p:cNvPr id="7" name="TextBox 6">
            <a:extLst>
              <a:ext uri="{FF2B5EF4-FFF2-40B4-BE49-F238E27FC236}">
                <a16:creationId xmlns:a16="http://schemas.microsoft.com/office/drawing/2014/main" id="{9B8DD3A3-4A83-0A65-86B0-DDE913871941}"/>
              </a:ext>
            </a:extLst>
          </p:cNvPr>
          <p:cNvSpPr txBox="1"/>
          <p:nvPr/>
        </p:nvSpPr>
        <p:spPr>
          <a:xfrm>
            <a:off x="8939728" y="4179883"/>
            <a:ext cx="2100145" cy="1938992"/>
          </a:xfrm>
          <a:prstGeom prst="rect">
            <a:avLst/>
          </a:prstGeom>
          <a:noFill/>
        </p:spPr>
        <p:txBody>
          <a:bodyPr wrap="square" rtlCol="0">
            <a:spAutoFit/>
          </a:bodyPr>
          <a:lstStyle/>
          <a:p>
            <a:r>
              <a:rPr lang="en-AU" sz="1200" b="1">
                <a:latin typeface="Arial" panose="020B0604020202020204" pitchFamily="34" charset="0"/>
                <a:cs typeface="Arial" panose="020B0604020202020204" pitchFamily="34" charset="0"/>
              </a:rPr>
              <a:t>🔹 Diffusion Module</a:t>
            </a:r>
            <a:br>
              <a:rPr lang="en-AU" sz="1200" b="1">
                <a:latin typeface="Arial" panose="020B0604020202020204" pitchFamily="34" charset="0"/>
                <a:cs typeface="Arial" panose="020B0604020202020204" pitchFamily="34" charset="0"/>
              </a:rPr>
            </a:br>
            <a:endParaRPr lang="en-AU" sz="1200" b="1">
              <a:latin typeface="Arial" panose="020B0604020202020204" pitchFamily="34" charset="0"/>
              <a:cs typeface="Arial" panose="020B0604020202020204" pitchFamily="34" charset="0"/>
            </a:endParaRPr>
          </a:p>
          <a:p>
            <a:r>
              <a:rPr lang="en-AU" sz="1200">
                <a:latin typeface="Arial" panose="020B0604020202020204" pitchFamily="34" charset="0"/>
                <a:cs typeface="Arial" panose="020B0604020202020204" pitchFamily="34" charset="0"/>
              </a:rPr>
              <a:t>Trained to receive “noised” atomic coordinates and predict the correct coordinates. The conditioning information is the sequence information for the target molecule or complex.</a:t>
            </a:r>
          </a:p>
        </p:txBody>
      </p:sp>
      <p:sp>
        <p:nvSpPr>
          <p:cNvPr id="8" name="Rectangle 7">
            <a:extLst>
              <a:ext uri="{FF2B5EF4-FFF2-40B4-BE49-F238E27FC236}">
                <a16:creationId xmlns:a16="http://schemas.microsoft.com/office/drawing/2014/main" id="{8FE234BE-192E-7643-C9A4-6FBB0BA68D38}"/>
              </a:ext>
            </a:extLst>
          </p:cNvPr>
          <p:cNvSpPr/>
          <p:nvPr/>
        </p:nvSpPr>
        <p:spPr>
          <a:xfrm>
            <a:off x="185853" y="156117"/>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8">
            <a:extLst>
              <a:ext uri="{FF2B5EF4-FFF2-40B4-BE49-F238E27FC236}">
                <a16:creationId xmlns:a16="http://schemas.microsoft.com/office/drawing/2014/main" id="{0768E655-0DCF-52FB-0846-8E467145E6AF}"/>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AlphaFold3 architecture</a:t>
            </a:r>
          </a:p>
        </p:txBody>
      </p:sp>
      <p:pic>
        <p:nvPicPr>
          <p:cNvPr id="4" name="Picture 2" descr="Fig. 1">
            <a:extLst>
              <a:ext uri="{FF2B5EF4-FFF2-40B4-BE49-F238E27FC236}">
                <a16:creationId xmlns:a16="http://schemas.microsoft.com/office/drawing/2014/main" id="{67E791B9-E0FA-C61F-BB4F-B5CC7B8A5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0123" r="-2121"/>
          <a:stretch>
            <a:fillRect/>
          </a:stretch>
        </p:blipFill>
        <p:spPr bwMode="auto">
          <a:xfrm>
            <a:off x="343820" y="1162050"/>
            <a:ext cx="11347437" cy="257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175CE-6F21-8E2C-8F21-A5A2BE435F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EC5A18F-A1EC-06EE-5C47-941910F44516}"/>
              </a:ext>
            </a:extLst>
          </p:cNvPr>
          <p:cNvSpPr/>
          <p:nvPr/>
        </p:nvSpPr>
        <p:spPr>
          <a:xfrm>
            <a:off x="308684" y="498088"/>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28">
            <a:extLst>
              <a:ext uri="{FF2B5EF4-FFF2-40B4-BE49-F238E27FC236}">
                <a16:creationId xmlns:a16="http://schemas.microsoft.com/office/drawing/2014/main" id="{62A5B59C-7532-AD60-0ED6-51EB86118FAD}"/>
              </a:ext>
            </a:extLst>
          </p:cNvPr>
          <p:cNvSpPr>
            <a:spLocks noGrp="1"/>
          </p:cNvSpPr>
          <p:nvPr>
            <p:ph type="title"/>
          </p:nvPr>
        </p:nvSpPr>
        <p:spPr>
          <a:xfrm>
            <a:off x="211240" y="89845"/>
            <a:ext cx="11371160" cy="852487"/>
          </a:xfrm>
        </p:spPr>
        <p:txBody>
          <a:bodyPr>
            <a:normAutofit/>
          </a:bodyPr>
          <a:lstStyle/>
          <a:p>
            <a:r>
              <a:rPr lang="en-US" sz="2667" b="1" err="1">
                <a:solidFill>
                  <a:srgbClr val="002060"/>
                </a:solidFill>
                <a:latin typeface="Arial" panose="020B0604020202020204" pitchFamily="34" charset="0"/>
                <a:cs typeface="Arial" panose="020B0604020202020204" pitchFamily="34" charset="0"/>
              </a:rPr>
              <a:t>pLDDT</a:t>
            </a:r>
            <a:r>
              <a:rPr lang="en-US" sz="2667" b="1">
                <a:solidFill>
                  <a:srgbClr val="002060"/>
                </a:solidFill>
                <a:latin typeface="Arial" panose="020B0604020202020204" pitchFamily="34" charset="0"/>
                <a:cs typeface="Arial" panose="020B0604020202020204" pitchFamily="34" charset="0"/>
              </a:rPr>
              <a:t> (per-residue model confidence score) confidence metric </a:t>
            </a:r>
          </a:p>
        </p:txBody>
      </p:sp>
      <p:graphicFrame>
        <p:nvGraphicFramePr>
          <p:cNvPr id="13" name="Table 12">
            <a:extLst>
              <a:ext uri="{FF2B5EF4-FFF2-40B4-BE49-F238E27FC236}">
                <a16:creationId xmlns:a16="http://schemas.microsoft.com/office/drawing/2014/main" id="{F4CE6FB5-983A-87A3-970C-4A05B1B72136}"/>
              </a:ext>
            </a:extLst>
          </p:cNvPr>
          <p:cNvGraphicFramePr>
            <a:graphicFrameLocks noGrp="1"/>
          </p:cNvGraphicFramePr>
          <p:nvPr>
            <p:extLst>
              <p:ext uri="{D42A27DB-BD31-4B8C-83A1-F6EECF244321}">
                <p14:modId xmlns:p14="http://schemas.microsoft.com/office/powerpoint/2010/main" val="1485182169"/>
              </p:ext>
            </p:extLst>
          </p:nvPr>
        </p:nvGraphicFramePr>
        <p:xfrm>
          <a:off x="2190750" y="1144711"/>
          <a:ext cx="7810500" cy="1562100"/>
        </p:xfrm>
        <a:graphic>
          <a:graphicData uri="http://schemas.openxmlformats.org/drawingml/2006/table">
            <a:tbl>
              <a:tblPr/>
              <a:tblGrid>
                <a:gridCol w="1562100">
                  <a:extLst>
                    <a:ext uri="{9D8B030D-6E8A-4147-A177-3AD203B41FA5}">
                      <a16:colId xmlns:a16="http://schemas.microsoft.com/office/drawing/2014/main" val="4178372257"/>
                    </a:ext>
                  </a:extLst>
                </a:gridCol>
                <a:gridCol w="1562100">
                  <a:extLst>
                    <a:ext uri="{9D8B030D-6E8A-4147-A177-3AD203B41FA5}">
                      <a16:colId xmlns:a16="http://schemas.microsoft.com/office/drawing/2014/main" val="3669491001"/>
                    </a:ext>
                  </a:extLst>
                </a:gridCol>
                <a:gridCol w="1562100">
                  <a:extLst>
                    <a:ext uri="{9D8B030D-6E8A-4147-A177-3AD203B41FA5}">
                      <a16:colId xmlns:a16="http://schemas.microsoft.com/office/drawing/2014/main" val="328215325"/>
                    </a:ext>
                  </a:extLst>
                </a:gridCol>
                <a:gridCol w="1562100">
                  <a:extLst>
                    <a:ext uri="{9D8B030D-6E8A-4147-A177-3AD203B41FA5}">
                      <a16:colId xmlns:a16="http://schemas.microsoft.com/office/drawing/2014/main" val="2735684243"/>
                    </a:ext>
                  </a:extLst>
                </a:gridCol>
                <a:gridCol w="1562100">
                  <a:extLst>
                    <a:ext uri="{9D8B030D-6E8A-4147-A177-3AD203B41FA5}">
                      <a16:colId xmlns:a16="http://schemas.microsoft.com/office/drawing/2014/main" val="654347912"/>
                    </a:ext>
                  </a:extLst>
                </a:gridCol>
              </a:tblGrid>
              <a:tr h="228600">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Metric</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Measures</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Scale</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Best For</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Visualisation</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13749987"/>
                  </a:ext>
                </a:extLst>
              </a:tr>
              <a:tr h="666750">
                <a:tc>
                  <a:txBody>
                    <a:bodyPr/>
                    <a:lstStyle/>
                    <a:p>
                      <a:pPr algn="l" fontAlgn="t">
                        <a:buNone/>
                      </a:pPr>
                      <a:r>
                        <a:rPr lang="en-AU" sz="1200" b="1" i="0" u="none" strike="noStrike">
                          <a:solidFill>
                            <a:srgbClr val="424242"/>
                          </a:solidFill>
                          <a:effectLst/>
                          <a:latin typeface="Arial" panose="020B0604020202020204" pitchFamily="34" charset="0"/>
                          <a:cs typeface="Arial" panose="020B0604020202020204" pitchFamily="34" charset="0"/>
                        </a:rPr>
                        <a:t>pLDDT</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Confidence in individual residue positions</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0–100</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Local accuracy</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Per-residue color map</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131578781"/>
                  </a:ext>
                </a:extLst>
              </a:tr>
              <a:tr h="666750">
                <a:tc>
                  <a:txBody>
                    <a:bodyPr/>
                    <a:lstStyle/>
                    <a:p>
                      <a:pPr algn="l" fontAlgn="t">
                        <a:buNone/>
                      </a:pPr>
                      <a:r>
                        <a:rPr lang="en-AU" sz="1200" b="1" i="0" u="none" strike="noStrike">
                          <a:solidFill>
                            <a:srgbClr val="424242"/>
                          </a:solidFill>
                          <a:effectLst/>
                          <a:latin typeface="Arial" panose="020B0604020202020204" pitchFamily="34" charset="0"/>
                          <a:cs typeface="Arial" panose="020B0604020202020204" pitchFamily="34" charset="0"/>
                        </a:rPr>
                        <a:t>PAE</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Confidence in relative positions between residues</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0–30+ Å</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Domain interactions, flexibility</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tc>
                  <a:txBody>
                    <a:bodyPr/>
                    <a:lstStyle/>
                    <a:p>
                      <a:pPr algn="l" fontAlgn="t">
                        <a:buNone/>
                      </a:pPr>
                      <a:r>
                        <a:rPr lang="en-AU" sz="1200" b="0" i="0" u="none" strike="noStrike">
                          <a:solidFill>
                            <a:srgbClr val="424242"/>
                          </a:solidFill>
                          <a:effectLst/>
                          <a:latin typeface="Arial" panose="020B0604020202020204" pitchFamily="34" charset="0"/>
                          <a:cs typeface="Arial" panose="020B0604020202020204" pitchFamily="34" charset="0"/>
                        </a:rPr>
                        <a:t>2D heatmap matrix</a:t>
                      </a:r>
                    </a:p>
                  </a:txBody>
                  <a:tcPr marL="85725" marR="9525" marT="9525" marB="0">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2228062922"/>
                  </a:ext>
                </a:extLst>
              </a:tr>
            </a:tbl>
          </a:graphicData>
        </a:graphic>
      </p:graphicFrame>
      <p:sp>
        <p:nvSpPr>
          <p:cNvPr id="14" name="Rectangle 13">
            <a:extLst>
              <a:ext uri="{FF2B5EF4-FFF2-40B4-BE49-F238E27FC236}">
                <a16:creationId xmlns:a16="http://schemas.microsoft.com/office/drawing/2014/main" id="{6074B339-EF50-C067-26B7-54F26497A6AD}"/>
              </a:ext>
            </a:extLst>
          </p:cNvPr>
          <p:cNvSpPr/>
          <p:nvPr/>
        </p:nvSpPr>
        <p:spPr>
          <a:xfrm>
            <a:off x="2190750" y="1382751"/>
            <a:ext cx="7810500" cy="670322"/>
          </a:xfrm>
          <a:prstGeom prst="rect">
            <a:avLst/>
          </a:prstGeom>
          <a:solidFill>
            <a:schemeClr val="accent6">
              <a:alpha val="30000"/>
            </a:schemeClr>
          </a:solidFill>
          <a:ln>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20" name="Picture 19" descr="A structure of a protein&#10;&#10;AI-generated content may be incorrect.">
            <a:extLst>
              <a:ext uri="{FF2B5EF4-FFF2-40B4-BE49-F238E27FC236}">
                <a16:creationId xmlns:a16="http://schemas.microsoft.com/office/drawing/2014/main" id="{FBC5BB51-659E-A014-4C4D-D3B8BBB0E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4" y="2909192"/>
            <a:ext cx="3818712" cy="3948808"/>
          </a:xfrm>
          <a:prstGeom prst="rect">
            <a:avLst/>
          </a:prstGeom>
        </p:spPr>
      </p:pic>
      <p:pic>
        <p:nvPicPr>
          <p:cNvPr id="24" name="Picture 23">
            <a:extLst>
              <a:ext uri="{FF2B5EF4-FFF2-40B4-BE49-F238E27FC236}">
                <a16:creationId xmlns:a16="http://schemas.microsoft.com/office/drawing/2014/main" id="{912EFE6A-3908-1758-C365-BD3656C99E09}"/>
              </a:ext>
            </a:extLst>
          </p:cNvPr>
          <p:cNvPicPr>
            <a:picLocks noChangeAspect="1"/>
          </p:cNvPicPr>
          <p:nvPr/>
        </p:nvPicPr>
        <p:blipFill>
          <a:blip r:embed="rId4"/>
          <a:srcRect l="91" t="75562" r="78019" b="19966"/>
          <a:stretch>
            <a:fillRect/>
          </a:stretch>
        </p:blipFill>
        <p:spPr>
          <a:xfrm>
            <a:off x="887228" y="6441813"/>
            <a:ext cx="7810500" cy="326342"/>
          </a:xfrm>
          <a:prstGeom prst="rect">
            <a:avLst/>
          </a:prstGeom>
        </p:spPr>
      </p:pic>
      <p:sp>
        <p:nvSpPr>
          <p:cNvPr id="25" name="Rectangle 24">
            <a:extLst>
              <a:ext uri="{FF2B5EF4-FFF2-40B4-BE49-F238E27FC236}">
                <a16:creationId xmlns:a16="http://schemas.microsoft.com/office/drawing/2014/main" id="{BAC38F8C-A71A-5C10-319F-F4EA39C3901D}"/>
              </a:ext>
            </a:extLst>
          </p:cNvPr>
          <p:cNvSpPr/>
          <p:nvPr/>
        </p:nvSpPr>
        <p:spPr>
          <a:xfrm>
            <a:off x="2190750" y="2030884"/>
            <a:ext cx="7810500" cy="683361"/>
          </a:xfrm>
          <a:prstGeom prst="rect">
            <a:avLst/>
          </a:prstGeom>
          <a:solidFill>
            <a:schemeClr val="bg2">
              <a:lumMod val="50000"/>
              <a:alpha val="53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26" name="Title 28">
            <a:extLst>
              <a:ext uri="{FF2B5EF4-FFF2-40B4-BE49-F238E27FC236}">
                <a16:creationId xmlns:a16="http://schemas.microsoft.com/office/drawing/2014/main" id="{F1AE9ADE-8852-3BC4-A096-A2EDA00E9BE4}"/>
              </a:ext>
            </a:extLst>
          </p:cNvPr>
          <p:cNvSpPr txBox="1">
            <a:spLocks/>
          </p:cNvSpPr>
          <p:nvPr/>
        </p:nvSpPr>
        <p:spPr>
          <a:xfrm>
            <a:off x="1401504" y="2781680"/>
            <a:ext cx="3355305" cy="3263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latin typeface="Arial" panose="020B0604020202020204" pitchFamily="34" charset="0"/>
                <a:cs typeface="Arial" panose="020B0604020202020204" pitchFamily="34" charset="0"/>
              </a:rPr>
              <a:t>Insulin-induced gene 2 protein (Homo </a:t>
            </a:r>
            <a:r>
              <a:rPr lang="en-US" sz="1200" i="1">
                <a:latin typeface="Arial" panose="020B0604020202020204" pitchFamily="34" charset="0"/>
                <a:cs typeface="Arial" panose="020B0604020202020204" pitchFamily="34" charset="0"/>
              </a:rPr>
              <a:t>sapiens</a:t>
            </a:r>
            <a:r>
              <a:rPr lang="en-US" sz="1200">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3F0512D8-C4D9-4CC7-EF09-87708C09F673}"/>
              </a:ext>
            </a:extLst>
          </p:cNvPr>
          <p:cNvSpPr txBox="1"/>
          <p:nvPr/>
        </p:nvSpPr>
        <p:spPr>
          <a:xfrm>
            <a:off x="4792478" y="3484734"/>
            <a:ext cx="6566900" cy="1815882"/>
          </a:xfrm>
          <a:prstGeom prst="rect">
            <a:avLst/>
          </a:prstGeom>
          <a:noFill/>
        </p:spPr>
        <p:txBody>
          <a:bodyPr wrap="square" rtlCol="0">
            <a:spAutoFit/>
          </a:bodyPr>
          <a:lstStyle/>
          <a:p>
            <a:pPr marL="285750" indent="-285750">
              <a:buFont typeface="Arial" panose="020B0604020202020204" pitchFamily="34" charset="0"/>
              <a:buChar char="•"/>
            </a:pPr>
            <a:r>
              <a:rPr lang="en-AU" sz="1400" i="1">
                <a:latin typeface="Arial" panose="020B0604020202020204" pitchFamily="34" charset="0"/>
                <a:cs typeface="Arial" panose="020B0604020202020204" pitchFamily="34" charset="0"/>
              </a:rPr>
              <a:t>Single </a:t>
            </a:r>
            <a:r>
              <a:rPr lang="en-AU" sz="1400">
                <a:latin typeface="Arial" panose="020B0604020202020204" pitchFamily="34" charset="0"/>
                <a:cs typeface="Arial" panose="020B0604020202020204" pitchFamily="34" charset="0"/>
              </a:rPr>
              <a:t>amino acid confidence measure, pLDDT (local accuracy metric)</a:t>
            </a:r>
          </a:p>
          <a:p>
            <a:endParaRPr lang="en-AU"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sz="1400">
                <a:latin typeface="Arial" panose="020B0604020202020204" pitchFamily="34" charset="0"/>
                <a:cs typeface="Arial" panose="020B0604020202020204" pitchFamily="34" charset="0"/>
              </a:rPr>
              <a:t>pLDDT can help to:</a:t>
            </a:r>
          </a:p>
          <a:p>
            <a:endParaRPr lang="en-AU" sz="1400">
              <a:latin typeface="Arial" panose="020B0604020202020204" pitchFamily="34" charset="0"/>
              <a:cs typeface="Arial" panose="020B0604020202020204" pitchFamily="34" charset="0"/>
            </a:endParaRPr>
          </a:p>
          <a:p>
            <a:r>
              <a:rPr lang="en-AU" sz="1400" i="1">
                <a:latin typeface="Arial" panose="020B0604020202020204" pitchFamily="34" charset="0"/>
                <a:cs typeface="Arial" panose="020B0604020202020204" pitchFamily="34" charset="0"/>
              </a:rPr>
              <a:t>Validate predictions</a:t>
            </a:r>
            <a:r>
              <a:rPr lang="en-AU" sz="1400">
                <a:latin typeface="Arial" panose="020B0604020202020204" pitchFamily="34" charset="0"/>
                <a:cs typeface="Arial" panose="020B0604020202020204" pitchFamily="34" charset="0"/>
              </a:rPr>
              <a:t>: Know which regions to trust.</a:t>
            </a:r>
          </a:p>
          <a:p>
            <a:r>
              <a:rPr lang="en-AU" sz="1400" i="1">
                <a:latin typeface="Arial" panose="020B0604020202020204" pitchFamily="34" charset="0"/>
                <a:cs typeface="Arial" panose="020B0604020202020204" pitchFamily="34" charset="0"/>
              </a:rPr>
              <a:t>Guide experiments:</a:t>
            </a:r>
            <a:r>
              <a:rPr lang="en-AU" sz="1400">
                <a:latin typeface="Arial" panose="020B0604020202020204" pitchFamily="34" charset="0"/>
                <a:cs typeface="Arial" panose="020B0604020202020204" pitchFamily="34" charset="0"/>
              </a:rPr>
              <a:t> Focus on high-confidence regions for mutagenesis or drug design.</a:t>
            </a:r>
          </a:p>
          <a:p>
            <a:r>
              <a:rPr lang="en-AU" sz="1400" i="1">
                <a:latin typeface="Arial" panose="020B0604020202020204" pitchFamily="34" charset="0"/>
                <a:cs typeface="Arial" panose="020B0604020202020204" pitchFamily="34" charset="0"/>
              </a:rPr>
              <a:t>Interpret flexibility: </a:t>
            </a:r>
            <a:r>
              <a:rPr lang="en-AU" sz="1400">
                <a:latin typeface="Arial" panose="020B0604020202020204" pitchFamily="34" charset="0"/>
                <a:cs typeface="Arial" panose="020B0604020202020204" pitchFamily="34" charset="0"/>
              </a:rPr>
              <a:t>Low pLDDT may indicate intrinsically disordered regions.</a:t>
            </a:r>
          </a:p>
        </p:txBody>
      </p:sp>
    </p:spTree>
    <p:extLst>
      <p:ext uri="{BB962C8B-B14F-4D97-AF65-F5344CB8AC3E}">
        <p14:creationId xmlns:p14="http://schemas.microsoft.com/office/powerpoint/2010/main" val="79928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EA623-876A-E582-07C8-FBE5F6DB104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0B85EC2-5A9C-FE0F-0C6E-6471CD8F6FA2}"/>
              </a:ext>
            </a:extLst>
          </p:cNvPr>
          <p:cNvSpPr/>
          <p:nvPr/>
        </p:nvSpPr>
        <p:spPr>
          <a:xfrm>
            <a:off x="308684" y="498088"/>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28">
            <a:extLst>
              <a:ext uri="{FF2B5EF4-FFF2-40B4-BE49-F238E27FC236}">
                <a16:creationId xmlns:a16="http://schemas.microsoft.com/office/drawing/2014/main" id="{7B39D228-4736-58F5-11A5-A9359173B35D}"/>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PAE (Predicted Aligned Error) confidence metric </a:t>
            </a:r>
          </a:p>
        </p:txBody>
      </p:sp>
      <p:pic>
        <p:nvPicPr>
          <p:cNvPr id="14" name="Picture 13">
            <a:extLst>
              <a:ext uri="{FF2B5EF4-FFF2-40B4-BE49-F238E27FC236}">
                <a16:creationId xmlns:a16="http://schemas.microsoft.com/office/drawing/2014/main" id="{FADB9974-7C46-EA18-D3B5-B08A07AF488E}"/>
              </a:ext>
            </a:extLst>
          </p:cNvPr>
          <p:cNvPicPr>
            <a:picLocks noChangeAspect="1"/>
          </p:cNvPicPr>
          <p:nvPr/>
        </p:nvPicPr>
        <p:blipFill>
          <a:blip r:embed="rId3"/>
          <a:stretch>
            <a:fillRect/>
          </a:stretch>
        </p:blipFill>
        <p:spPr>
          <a:xfrm>
            <a:off x="211240" y="942332"/>
            <a:ext cx="11359376" cy="5590757"/>
          </a:xfrm>
          <a:prstGeom prst="rect">
            <a:avLst/>
          </a:prstGeom>
        </p:spPr>
      </p:pic>
      <p:sp>
        <p:nvSpPr>
          <p:cNvPr id="15" name="Rectangle 14">
            <a:extLst>
              <a:ext uri="{FF2B5EF4-FFF2-40B4-BE49-F238E27FC236}">
                <a16:creationId xmlns:a16="http://schemas.microsoft.com/office/drawing/2014/main" id="{C74A336C-CB72-5B8C-51B0-C5CC061C8BD0}"/>
              </a:ext>
            </a:extLst>
          </p:cNvPr>
          <p:cNvSpPr/>
          <p:nvPr/>
        </p:nvSpPr>
        <p:spPr>
          <a:xfrm>
            <a:off x="211240" y="6102029"/>
            <a:ext cx="7795336"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0752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441BE-0C0F-16B3-40DD-B45607A5C41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B969757-3C5E-C593-F615-6F9BA52000DA}"/>
              </a:ext>
            </a:extLst>
          </p:cNvPr>
          <p:cNvSpPr/>
          <p:nvPr/>
        </p:nvSpPr>
        <p:spPr>
          <a:xfrm>
            <a:off x="308684" y="498088"/>
            <a:ext cx="1092820"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28">
            <a:extLst>
              <a:ext uri="{FF2B5EF4-FFF2-40B4-BE49-F238E27FC236}">
                <a16:creationId xmlns:a16="http://schemas.microsoft.com/office/drawing/2014/main" id="{FADF1107-DDB0-5296-67D0-3BCE5B9FE73B}"/>
              </a:ext>
            </a:extLst>
          </p:cNvPr>
          <p:cNvSpPr txBox="1">
            <a:spLocks/>
          </p:cNvSpPr>
          <p:nvPr/>
        </p:nvSpPr>
        <p:spPr>
          <a:xfrm>
            <a:off x="211240" y="89845"/>
            <a:ext cx="9041248" cy="852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a:solidFill>
                  <a:srgbClr val="002060"/>
                </a:solidFill>
                <a:latin typeface="Arial" panose="020B0604020202020204" pitchFamily="34" charset="0"/>
                <a:cs typeface="Arial" panose="020B0604020202020204" pitchFamily="34" charset="0"/>
              </a:rPr>
              <a:t>PAE (Predicted Aligned Error) confidence metric </a:t>
            </a:r>
          </a:p>
        </p:txBody>
      </p:sp>
      <p:sp>
        <p:nvSpPr>
          <p:cNvPr id="15" name="Rectangle 14">
            <a:extLst>
              <a:ext uri="{FF2B5EF4-FFF2-40B4-BE49-F238E27FC236}">
                <a16:creationId xmlns:a16="http://schemas.microsoft.com/office/drawing/2014/main" id="{45AFE926-9F86-8F13-B4A6-FEAC809308C5}"/>
              </a:ext>
            </a:extLst>
          </p:cNvPr>
          <p:cNvSpPr/>
          <p:nvPr/>
        </p:nvSpPr>
        <p:spPr>
          <a:xfrm>
            <a:off x="211240" y="6102029"/>
            <a:ext cx="7795336" cy="701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BDCBFEA0-A0BB-2FEB-B07B-31B5D64118E3}"/>
              </a:ext>
            </a:extLst>
          </p:cNvPr>
          <p:cNvPicPr>
            <a:picLocks noChangeAspect="1"/>
          </p:cNvPicPr>
          <p:nvPr/>
        </p:nvPicPr>
        <p:blipFill>
          <a:blip r:embed="rId3"/>
          <a:stretch>
            <a:fillRect/>
          </a:stretch>
        </p:blipFill>
        <p:spPr>
          <a:xfrm>
            <a:off x="81776" y="942332"/>
            <a:ext cx="12192000" cy="5337852"/>
          </a:xfrm>
          <a:prstGeom prst="rect">
            <a:avLst/>
          </a:prstGeom>
        </p:spPr>
      </p:pic>
    </p:spTree>
    <p:extLst>
      <p:ext uri="{BB962C8B-B14F-4D97-AF65-F5344CB8AC3E}">
        <p14:creationId xmlns:p14="http://schemas.microsoft.com/office/powerpoint/2010/main" val="6551052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D5D0F6FBFA274BB481628A65ABE652" ma:contentTypeVersion="6" ma:contentTypeDescription="Create a new document." ma:contentTypeScope="" ma:versionID="a27aadc98aef28b992e143f810fd41bd">
  <xsd:schema xmlns:xsd="http://www.w3.org/2001/XMLSchema" xmlns:xs="http://www.w3.org/2001/XMLSchema" xmlns:p="http://schemas.microsoft.com/office/2006/metadata/properties" xmlns:ns2="024387c1-134f-456e-9d21-2054f553c554" targetNamespace="http://schemas.microsoft.com/office/2006/metadata/properties" ma:root="true" ma:fieldsID="e9e0ad412e15b39733d3da375c683e04" ns2:_="">
    <xsd:import namespace="024387c1-134f-456e-9d21-2054f553c5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387c1-134f-456e-9d21-2054f553c5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C81532-6EBE-4599-97FE-1B360E8AF6BC}">
  <ds:schemaRefs>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purl.org/dc/terms/"/>
    <ds:schemaRef ds:uri="024387c1-134f-456e-9d21-2054f553c554"/>
    <ds:schemaRef ds:uri="http://www.w3.org/XML/1998/namespace"/>
    <ds:schemaRef ds:uri="http://purl.org/dc/dcmitype/"/>
  </ds:schemaRefs>
</ds:datastoreItem>
</file>

<file path=customXml/itemProps2.xml><?xml version="1.0" encoding="utf-8"?>
<ds:datastoreItem xmlns:ds="http://schemas.openxmlformats.org/officeDocument/2006/customXml" ds:itemID="{872D78F5-D5B9-4B4C-863F-461C2846A841}">
  <ds:schemaRefs>
    <ds:schemaRef ds:uri="024387c1-134f-456e-9d21-2054f553c5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770AD33-7983-430E-803B-CAF435CC70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2798</TotalTime>
  <Words>4807</Words>
  <Application>Microsoft Macintosh PowerPoint</Application>
  <PresentationFormat>Widescreen</PresentationFormat>
  <Paragraphs>766</Paragraphs>
  <Slides>57</Slides>
  <Notes>30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Arial Unicode MS</vt:lpstr>
      <vt:lpstr>Aptos</vt:lpstr>
      <vt:lpstr>Aptos Display</vt:lpstr>
      <vt:lpstr>Aptos Narrow</vt:lpstr>
      <vt:lpstr>Arial</vt:lpstr>
      <vt:lpstr>Calibri</vt:lpstr>
      <vt:lpstr>Courier New</vt:lpstr>
      <vt:lpstr>fkGroteskNeue</vt:lpstr>
      <vt:lpstr>Menlo</vt:lpstr>
      <vt:lpstr>system-ui</vt:lpstr>
      <vt:lpstr>Times</vt:lpstr>
      <vt:lpstr>Times New Roman</vt:lpstr>
      <vt:lpstr>Wingdings</vt:lpstr>
      <vt:lpstr>Office Theme</vt:lpstr>
      <vt:lpstr>PowerPoint Presentation</vt:lpstr>
      <vt:lpstr>Day 1: Intro and some wrangling</vt:lpstr>
      <vt:lpstr>PowerPoint Presentation</vt:lpstr>
      <vt:lpstr>Slide 1 – Very broad background</vt:lpstr>
      <vt:lpstr>AlphaFold2 architecture</vt:lpstr>
      <vt:lpstr>PowerPoint Presentation</vt:lpstr>
      <vt:lpstr>pLDDT (per-residue model confidence score) confidence metric </vt:lpstr>
      <vt:lpstr>PowerPoint Presentation</vt:lpstr>
      <vt:lpstr>PowerPoint Presentation</vt:lpstr>
      <vt:lpstr>AlphaFold2 vs AlphaFold3 – what’s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Wrap-up</vt:lpstr>
      <vt:lpstr>Tomorrow?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Wrap-up</vt:lpstr>
      <vt:lpstr>Tomorrow?</vt:lpstr>
      <vt:lpstr>PowerPoint Presentation</vt:lpstr>
      <vt:lpstr>Assessing structural similarity between target and reference</vt:lpstr>
      <vt:lpstr>Torsional angles in peptides - refresher</vt:lpstr>
      <vt:lpstr>Ramachandran plot</vt:lpstr>
      <vt:lpstr>Know your proteins – HIV-1 Protease</vt:lpstr>
      <vt:lpstr>HIV-1 Protease – Mechanism of action</vt:lpstr>
      <vt:lpstr>HIV-1 Protease – Water molecules can also mediate H-bonds</vt:lpstr>
      <vt:lpstr>Docking Process</vt:lpstr>
      <vt:lpstr>Molecular Docking</vt:lpstr>
      <vt:lpstr>Energy minimisation</vt:lpstr>
      <vt:lpstr>Energy minimisation</vt:lpstr>
      <vt:lpstr>Energy minimisation</vt:lpstr>
      <vt:lpstr>Cavity detection in proteins</vt:lpstr>
      <vt:lpstr>Docking prep</vt:lpstr>
      <vt:lpstr>Affinity maps through docking box</vt:lpstr>
      <vt:lpstr>Docking – Different ligand conformations</vt:lpstr>
      <vt:lpstr>Docking Poses – Best poses</vt:lpstr>
      <vt:lpstr>Comparision of docking pose with x-ray cryst structure</vt:lpstr>
      <vt:lpstr>Molecular dynamics simulation</vt:lpstr>
      <vt:lpstr>PowerPoint Presentation</vt:lpstr>
      <vt:lpstr>PowerPoint Presentation</vt:lpstr>
      <vt:lpstr>PowerPoint Presentation</vt:lpstr>
      <vt:lpstr>Tomorrow?</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Ramarao-Milne, Priya (H&amp;B, Herston)</dc:creator>
  <cp:lastModifiedBy>Kaphle, Anubhav (H&amp;B, Parkville)</cp:lastModifiedBy>
  <cp:revision>2</cp:revision>
  <dcterms:created xsi:type="dcterms:W3CDTF">2024-03-19T01:58:16Z</dcterms:created>
  <dcterms:modified xsi:type="dcterms:W3CDTF">2025-09-02T04:11:38Z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0x01010014D5D0F6FBFA274BB481628A65ABE652</vt:lpwstr>
  </property>
  <property fmtid="{D5CDD505-2E9C-101B-9397-08002B2CF9AE}" pid="3" name="MSIP_Label_0ad370f1-5840-4c36-bb65-89acaaf849ca_Enabled">
    <vt:lpwstr>true</vt:lpwstr>
  </property>
  <property fmtid="{D5CDD505-2E9C-101B-9397-08002B2CF9AE}" pid="4" name="MSIP_Label_0ad370f1-5840-4c36-bb65-89acaaf849ca_SetDate">
    <vt:lpwstr>2025-08-11T03:46:26Z</vt:lpwstr>
  </property>
  <property fmtid="{D5CDD505-2E9C-101B-9397-08002B2CF9AE}" pid="5" name="MSIP_Label_0ad370f1-5840-4c36-bb65-89acaaf849ca_Method">
    <vt:lpwstr>Privileged</vt:lpwstr>
  </property>
  <property fmtid="{D5CDD505-2E9C-101B-9397-08002B2CF9AE}" pid="6" name="MSIP_Label_0ad370f1-5840-4c36-bb65-89acaaf849ca_Name">
    <vt:lpwstr>OFFICIAL</vt:lpwstr>
  </property>
  <property fmtid="{D5CDD505-2E9C-101B-9397-08002B2CF9AE}" pid="7" name="MSIP_Label_0ad370f1-5840-4c36-bb65-89acaaf849ca_SiteId">
    <vt:lpwstr>0fe05593-19ac-4f98-adbf-0375fce7f160</vt:lpwstr>
  </property>
  <property fmtid="{D5CDD505-2E9C-101B-9397-08002B2CF9AE}" pid="8" name="MSIP_Label_0ad370f1-5840-4c36-bb65-89acaaf849ca_ActionId">
    <vt:lpwstr>aeb04f8a-4292-42b7-8f20-69fa323d823c</vt:lpwstr>
  </property>
  <property fmtid="{D5CDD505-2E9C-101B-9397-08002B2CF9AE}" pid="9" name="MSIP_Label_0ad370f1-5840-4c36-bb65-89acaaf849ca_ContentBits">
    <vt:lpwstr>3</vt:lpwstr>
  </property>
  <property fmtid="{D5CDD505-2E9C-101B-9397-08002B2CF9AE}" pid="10" name="MSIP_Label_0ad370f1-5840-4c36-bb65-89acaaf849ca_Tag">
    <vt:lpwstr>10, 0, 1, 1</vt:lpwstr>
  </property>
  <property fmtid="{D5CDD505-2E9C-101B-9397-08002B2CF9AE}" pid="11" name="ClassificationContentMarkingFooterLocations">
    <vt:lpwstr>Office Theme:10</vt:lpwstr>
  </property>
  <property fmtid="{D5CDD505-2E9C-101B-9397-08002B2CF9AE}" pid="12" name="ClassificationContentMarkingFooterText">
    <vt:lpwstr>OFFICIAL</vt:lpwstr>
  </property>
  <property fmtid="{D5CDD505-2E9C-101B-9397-08002B2CF9AE}" pid="13" name="ClassificationContentMarkingHeaderLocations">
    <vt:lpwstr>Office Theme:9</vt:lpwstr>
  </property>
  <property fmtid="{D5CDD505-2E9C-101B-9397-08002B2CF9AE}" pid="14" name="ClassificationContentMarkingHeaderText">
    <vt:lpwstr>OFFICIAL</vt:lpwstr>
  </property>
</Properties>
</file>